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76"/>
  </p:notesMasterIdLst>
  <p:handoutMasterIdLst>
    <p:handoutMasterId r:id="rId77"/>
  </p:handoutMasterIdLst>
  <p:sldIdLst>
    <p:sldId id="332" r:id="rId2"/>
    <p:sldId id="637" r:id="rId3"/>
    <p:sldId id="398" r:id="rId4"/>
    <p:sldId id="397" r:id="rId5"/>
    <p:sldId id="483" r:id="rId6"/>
    <p:sldId id="484" r:id="rId7"/>
    <p:sldId id="449" r:id="rId8"/>
    <p:sldId id="489" r:id="rId9"/>
    <p:sldId id="532" r:id="rId10"/>
    <p:sldId id="618" r:id="rId11"/>
    <p:sldId id="624" r:id="rId12"/>
    <p:sldId id="508" r:id="rId13"/>
    <p:sldId id="625" r:id="rId14"/>
    <p:sldId id="506" r:id="rId15"/>
    <p:sldId id="459" r:id="rId16"/>
    <p:sldId id="533" r:id="rId17"/>
    <p:sldId id="455" r:id="rId18"/>
    <p:sldId id="456" r:id="rId19"/>
    <p:sldId id="639" r:id="rId20"/>
    <p:sldId id="491" r:id="rId21"/>
    <p:sldId id="640" r:id="rId22"/>
    <p:sldId id="461" r:id="rId23"/>
    <p:sldId id="526" r:id="rId24"/>
    <p:sldId id="340" r:id="rId25"/>
    <p:sldId id="595" r:id="rId26"/>
    <p:sldId id="641" r:id="rId27"/>
    <p:sldId id="566" r:id="rId28"/>
    <p:sldId id="568" r:id="rId29"/>
    <p:sldId id="569" r:id="rId30"/>
    <p:sldId id="593" r:id="rId31"/>
    <p:sldId id="642" r:id="rId32"/>
    <p:sldId id="597" r:id="rId33"/>
    <p:sldId id="594" r:id="rId34"/>
    <p:sldId id="598" r:id="rId35"/>
    <p:sldId id="543" r:id="rId36"/>
    <p:sldId id="555" r:id="rId37"/>
    <p:sldId id="536" r:id="rId38"/>
    <p:sldId id="582" r:id="rId39"/>
    <p:sldId id="537" r:id="rId40"/>
    <p:sldId id="558" r:id="rId41"/>
    <p:sldId id="464" r:id="rId42"/>
    <p:sldId id="538" r:id="rId43"/>
    <p:sldId id="492" r:id="rId44"/>
    <p:sldId id="471" r:id="rId45"/>
    <p:sldId id="472" r:id="rId46"/>
    <p:sldId id="473" r:id="rId47"/>
    <p:sldId id="474" r:id="rId48"/>
    <p:sldId id="603" r:id="rId49"/>
    <p:sldId id="475" r:id="rId50"/>
    <p:sldId id="479" r:id="rId51"/>
    <p:sldId id="480" r:id="rId52"/>
    <p:sldId id="481" r:id="rId53"/>
    <p:sldId id="493" r:id="rId54"/>
    <p:sldId id="494" r:id="rId55"/>
    <p:sldId id="638" r:id="rId56"/>
    <p:sldId id="497" r:id="rId57"/>
    <p:sldId id="539" r:id="rId58"/>
    <p:sldId id="498" r:id="rId59"/>
    <p:sldId id="499" r:id="rId60"/>
    <p:sldId id="613" r:id="rId61"/>
    <p:sldId id="605" r:id="rId62"/>
    <p:sldId id="619" r:id="rId63"/>
    <p:sldId id="542" r:id="rId64"/>
    <p:sldId id="549" r:id="rId65"/>
    <p:sldId id="607" r:id="rId66"/>
    <p:sldId id="609" r:id="rId67"/>
    <p:sldId id="501" r:id="rId68"/>
    <p:sldId id="503" r:id="rId69"/>
    <p:sldId id="429" r:id="rId70"/>
    <p:sldId id="430" r:id="rId71"/>
    <p:sldId id="541" r:id="rId72"/>
    <p:sldId id="504" r:id="rId73"/>
    <p:sldId id="612" r:id="rId74"/>
    <p:sldId id="630" r:id="rId75"/>
  </p:sldIdLst>
  <p:sldSz cx="9144000" cy="6858000" type="screen4x3"/>
  <p:notesSz cx="6797675" cy="9928225"/>
  <p:defaultTextStyle>
    <a:defPPr>
      <a:defRPr lang="en-GB"/>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Arial" charset="0"/>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Arial" charset="0"/>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Arial" charset="0"/>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Arial" charset="0"/>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Arial" charset="0"/>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Arial" charset="0"/>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Arial" charset="0"/>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Arial" charset="0"/>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Arial" charset="0"/>
      </a:defRPr>
    </a:lvl9pPr>
  </p:defaultTextStyle>
  <p:extLst>
    <p:ext uri="{521415D9-36F7-43E2-AB2F-B90AF26B5E84}">
      <p14:sectionLst xmlns:p14="http://schemas.microsoft.com/office/powerpoint/2010/main">
        <p14:section name="Sección predeterminada" id="{03EEDEF4-1125-484E-9004-C2A968EA9A65}">
          <p14:sldIdLst>
            <p14:sldId id="332"/>
            <p14:sldId id="637"/>
            <p14:sldId id="398"/>
            <p14:sldId id="397"/>
            <p14:sldId id="483"/>
            <p14:sldId id="484"/>
            <p14:sldId id="449"/>
            <p14:sldId id="489"/>
            <p14:sldId id="532"/>
            <p14:sldId id="618"/>
            <p14:sldId id="624"/>
            <p14:sldId id="508"/>
            <p14:sldId id="625"/>
            <p14:sldId id="506"/>
            <p14:sldId id="459"/>
            <p14:sldId id="533"/>
            <p14:sldId id="455"/>
            <p14:sldId id="456"/>
            <p14:sldId id="639"/>
            <p14:sldId id="491"/>
            <p14:sldId id="640"/>
            <p14:sldId id="461"/>
            <p14:sldId id="526"/>
            <p14:sldId id="340"/>
            <p14:sldId id="595"/>
            <p14:sldId id="641"/>
            <p14:sldId id="566"/>
            <p14:sldId id="568"/>
            <p14:sldId id="569"/>
            <p14:sldId id="593"/>
            <p14:sldId id="642"/>
            <p14:sldId id="597"/>
            <p14:sldId id="594"/>
            <p14:sldId id="598"/>
            <p14:sldId id="543"/>
            <p14:sldId id="555"/>
            <p14:sldId id="536"/>
            <p14:sldId id="582"/>
            <p14:sldId id="537"/>
            <p14:sldId id="558"/>
            <p14:sldId id="464"/>
            <p14:sldId id="538"/>
            <p14:sldId id="492"/>
            <p14:sldId id="471"/>
            <p14:sldId id="472"/>
            <p14:sldId id="473"/>
            <p14:sldId id="474"/>
            <p14:sldId id="603"/>
            <p14:sldId id="475"/>
            <p14:sldId id="479"/>
            <p14:sldId id="480"/>
            <p14:sldId id="481"/>
            <p14:sldId id="493"/>
            <p14:sldId id="494"/>
            <p14:sldId id="638"/>
            <p14:sldId id="497"/>
            <p14:sldId id="539"/>
            <p14:sldId id="498"/>
            <p14:sldId id="499"/>
            <p14:sldId id="613"/>
            <p14:sldId id="605"/>
            <p14:sldId id="619"/>
            <p14:sldId id="542"/>
            <p14:sldId id="549"/>
            <p14:sldId id="607"/>
            <p14:sldId id="609"/>
            <p14:sldId id="501"/>
            <p14:sldId id="503"/>
          </p14:sldIdLst>
        </p14:section>
        <p14:section name="Sección sin título" id="{0FCE50EB-F8D5-45C5-873E-3C37C36F288C}">
          <p14:sldIdLst/>
        </p14:section>
        <p14:section name="Sección sin título" id="{657DAF1D-3756-4F76-A39B-FF3FD12C8128}">
          <p14:sldIdLst/>
        </p14:section>
        <p14:section name="Sección sin título" id="{E4288AD2-73F2-4A16-8E3C-3AA963F909E0}">
          <p14:sldIdLst>
            <p14:sldId id="429"/>
            <p14:sldId id="430"/>
            <p14:sldId id="541"/>
            <p14:sldId id="504"/>
            <p14:sldId id="612"/>
            <p14:sldId id="63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59" autoAdjust="0"/>
    <p:restoredTop sz="86449" autoAdjust="0"/>
  </p:normalViewPr>
  <p:slideViewPr>
    <p:cSldViewPr>
      <p:cViewPr varScale="1">
        <p:scale>
          <a:sx n="67" d="100"/>
          <a:sy n="67" d="100"/>
        </p:scale>
        <p:origin x="160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528"/>
    </p:cViewPr>
  </p:sorterViewPr>
  <p:notesViewPr>
    <p:cSldViewPr>
      <p:cViewPr varScale="1">
        <p:scale>
          <a:sx n="50" d="100"/>
          <a:sy n="50" d="100"/>
        </p:scale>
        <p:origin x="-3024" y="-114"/>
      </p:cViewPr>
      <p:guideLst>
        <p:guide orient="horz" pos="3127"/>
        <p:guide pos="214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2945184" cy="496174"/>
          </a:xfrm>
          <a:prstGeom prst="rect">
            <a:avLst/>
          </a:prstGeom>
        </p:spPr>
        <p:txBody>
          <a:bodyPr vert="horz" lIns="91440" tIns="45720" rIns="91440" bIns="45720" rtlCol="0"/>
          <a:lstStyle>
            <a:lvl1pPr algn="l">
              <a:defRPr sz="1200"/>
            </a:lvl1pPr>
          </a:lstStyle>
          <a:p>
            <a:pPr>
              <a:defRPr/>
            </a:pPr>
            <a:r>
              <a:rPr lang="en-US"/>
              <a:t>Speaker cancellation of (potential) conversational implicatures</a:t>
            </a:r>
            <a:endParaRPr lang="es-ES_tradnl"/>
          </a:p>
        </p:txBody>
      </p:sp>
      <p:sp>
        <p:nvSpPr>
          <p:cNvPr id="3" name="2 Marcador de fecha"/>
          <p:cNvSpPr>
            <a:spLocks noGrp="1"/>
          </p:cNvSpPr>
          <p:nvPr>
            <p:ph type="dt" sz="quarter" idx="1"/>
          </p:nvPr>
        </p:nvSpPr>
        <p:spPr>
          <a:xfrm>
            <a:off x="3850907" y="0"/>
            <a:ext cx="2945184" cy="496174"/>
          </a:xfrm>
          <a:prstGeom prst="rect">
            <a:avLst/>
          </a:prstGeom>
        </p:spPr>
        <p:txBody>
          <a:bodyPr vert="horz" lIns="91440" tIns="45720" rIns="91440" bIns="45720" rtlCol="0"/>
          <a:lstStyle>
            <a:lvl1pPr algn="r">
              <a:defRPr sz="1200"/>
            </a:lvl1pPr>
          </a:lstStyle>
          <a:p>
            <a:pPr>
              <a:defRPr/>
            </a:pPr>
            <a:fld id="{1121E0EF-84B1-4F0D-9835-DFE9205438BB}" type="datetimeFigureOut">
              <a:rPr lang="es-ES_tradnl"/>
              <a:pPr>
                <a:defRPr/>
              </a:pPr>
              <a:t>02/11/2022</a:t>
            </a:fld>
            <a:endParaRPr lang="es-ES_tradnl"/>
          </a:p>
        </p:txBody>
      </p:sp>
      <p:sp>
        <p:nvSpPr>
          <p:cNvPr id="4" name="3 Marcador de pie de página"/>
          <p:cNvSpPr>
            <a:spLocks noGrp="1"/>
          </p:cNvSpPr>
          <p:nvPr>
            <p:ph type="ftr" sz="quarter" idx="2"/>
          </p:nvPr>
        </p:nvSpPr>
        <p:spPr>
          <a:xfrm>
            <a:off x="1" y="9430467"/>
            <a:ext cx="2945184" cy="496173"/>
          </a:xfrm>
          <a:prstGeom prst="rect">
            <a:avLst/>
          </a:prstGeom>
        </p:spPr>
        <p:txBody>
          <a:bodyPr vert="horz" lIns="91440" tIns="45720" rIns="91440" bIns="45720" rtlCol="0" anchor="b"/>
          <a:lstStyle>
            <a:lvl1pPr algn="l">
              <a:defRPr sz="1200"/>
            </a:lvl1pPr>
          </a:lstStyle>
          <a:p>
            <a:pPr>
              <a:defRPr/>
            </a:pPr>
            <a:endParaRPr lang="es-ES_tradnl"/>
          </a:p>
        </p:txBody>
      </p:sp>
      <p:sp>
        <p:nvSpPr>
          <p:cNvPr id="5" name="4 Marcador de número de diapositiva"/>
          <p:cNvSpPr>
            <a:spLocks noGrp="1"/>
          </p:cNvSpPr>
          <p:nvPr>
            <p:ph type="sldNum" sz="quarter" idx="3"/>
          </p:nvPr>
        </p:nvSpPr>
        <p:spPr>
          <a:xfrm>
            <a:off x="3850907" y="9430467"/>
            <a:ext cx="2945184" cy="496173"/>
          </a:xfrm>
          <a:prstGeom prst="rect">
            <a:avLst/>
          </a:prstGeom>
        </p:spPr>
        <p:txBody>
          <a:bodyPr vert="horz" lIns="91440" tIns="45720" rIns="91440" bIns="45720" rtlCol="0" anchor="b"/>
          <a:lstStyle>
            <a:lvl1pPr algn="r">
              <a:defRPr sz="1200"/>
            </a:lvl1pPr>
          </a:lstStyle>
          <a:p>
            <a:pPr>
              <a:defRPr/>
            </a:pPr>
            <a:fld id="{C33854DA-9714-4735-B670-697ED03E489F}" type="slidenum">
              <a:rPr lang="es-ES_tradnl"/>
              <a:pPr>
                <a:defRPr/>
              </a:pPr>
              <a:t>‹#›</a:t>
            </a:fld>
            <a:endParaRPr lang="es-ES_tradnl"/>
          </a:p>
        </p:txBody>
      </p:sp>
    </p:spTree>
    <p:extLst>
      <p:ext uri="{BB962C8B-B14F-4D97-AF65-F5344CB8AC3E}">
        <p14:creationId xmlns:p14="http://schemas.microsoft.com/office/powerpoint/2010/main" val="2323306340"/>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1" y="0"/>
            <a:ext cx="2945184" cy="496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solidFill>
                  <a:srgbClr val="FFFF99"/>
                </a:solidFill>
                <a:effectLst/>
                <a:latin typeface="Tahoma" pitchFamily="34" charset="0"/>
              </a:defRPr>
            </a:lvl1pPr>
          </a:lstStyle>
          <a:p>
            <a:pPr>
              <a:defRPr/>
            </a:pPr>
            <a:r>
              <a:rPr lang="en-US"/>
              <a:t>Speaker cancellation of (potential) conversational implicatures</a:t>
            </a:r>
            <a:endParaRPr lang="es-ES"/>
          </a:p>
        </p:txBody>
      </p:sp>
      <p:sp>
        <p:nvSpPr>
          <p:cNvPr id="57347" name="Rectangle 3"/>
          <p:cNvSpPr>
            <a:spLocks noGrp="1" noChangeArrowheads="1"/>
          </p:cNvSpPr>
          <p:nvPr>
            <p:ph type="dt" idx="1"/>
          </p:nvPr>
        </p:nvSpPr>
        <p:spPr bwMode="auto">
          <a:xfrm>
            <a:off x="3850907" y="0"/>
            <a:ext cx="2945184" cy="496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solidFill>
                  <a:srgbClr val="FFFF99"/>
                </a:solidFill>
                <a:effectLst/>
                <a:latin typeface="Tahoma" pitchFamily="34" charset="0"/>
              </a:defRPr>
            </a:lvl1pPr>
          </a:lstStyle>
          <a:p>
            <a:pPr>
              <a:defRPr/>
            </a:pPr>
            <a:fld id="{1B963ACE-1A99-4909-85CF-77C2D4B25F7F}" type="datetimeFigureOut">
              <a:rPr lang="es-ES"/>
              <a:pPr>
                <a:defRPr/>
              </a:pPr>
              <a:t>02/11/2022</a:t>
            </a:fld>
            <a:endParaRPr lang="es-ES"/>
          </a:p>
        </p:txBody>
      </p:sp>
      <p:sp>
        <p:nvSpPr>
          <p:cNvPr id="73732" name="Rectangle 4"/>
          <p:cNvSpPr>
            <a:spLocks noGrp="1" noRot="1" noChangeAspect="1" noChangeArrowheads="1" noTextEdit="1"/>
          </p:cNvSpPr>
          <p:nvPr>
            <p:ph type="sldImg" idx="2"/>
          </p:nvPr>
        </p:nvSpPr>
        <p:spPr bwMode="auto">
          <a:xfrm>
            <a:off x="919163"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9" name="Rectangle 5"/>
          <p:cNvSpPr>
            <a:spLocks noGrp="1" noChangeArrowheads="1"/>
          </p:cNvSpPr>
          <p:nvPr>
            <p:ph type="body" sz="quarter" idx="3"/>
          </p:nvPr>
        </p:nvSpPr>
        <p:spPr bwMode="auto">
          <a:xfrm>
            <a:off x="679293" y="4716027"/>
            <a:ext cx="5439090" cy="4467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57350" name="Rectangle 6"/>
          <p:cNvSpPr>
            <a:spLocks noGrp="1" noChangeArrowheads="1"/>
          </p:cNvSpPr>
          <p:nvPr>
            <p:ph type="ftr" sz="quarter" idx="4"/>
          </p:nvPr>
        </p:nvSpPr>
        <p:spPr bwMode="auto">
          <a:xfrm>
            <a:off x="1" y="9430467"/>
            <a:ext cx="2945184" cy="496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solidFill>
                  <a:srgbClr val="FFFF99"/>
                </a:solidFill>
                <a:effectLst/>
                <a:latin typeface="Tahoma" pitchFamily="34" charset="0"/>
              </a:defRPr>
            </a:lvl1pPr>
          </a:lstStyle>
          <a:p>
            <a:pPr>
              <a:defRPr/>
            </a:pPr>
            <a:endParaRPr lang="es-ES"/>
          </a:p>
        </p:txBody>
      </p:sp>
      <p:sp>
        <p:nvSpPr>
          <p:cNvPr id="57351" name="Rectangle 7"/>
          <p:cNvSpPr>
            <a:spLocks noGrp="1" noChangeArrowheads="1"/>
          </p:cNvSpPr>
          <p:nvPr>
            <p:ph type="sldNum" sz="quarter" idx="5"/>
          </p:nvPr>
        </p:nvSpPr>
        <p:spPr bwMode="auto">
          <a:xfrm>
            <a:off x="3850907" y="9430467"/>
            <a:ext cx="2945184" cy="496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solidFill>
                  <a:srgbClr val="FFFF99"/>
                </a:solidFill>
                <a:effectLst/>
                <a:latin typeface="Tahoma" pitchFamily="34" charset="0"/>
              </a:defRPr>
            </a:lvl1pPr>
          </a:lstStyle>
          <a:p>
            <a:pPr>
              <a:defRPr/>
            </a:pPr>
            <a:fld id="{68911B31-A733-4BE9-8A98-3A6EBC41C3AC}" type="slidenum">
              <a:rPr lang="es-ES"/>
              <a:pPr>
                <a:defRPr/>
              </a:pPr>
              <a:t>‹#›</a:t>
            </a:fld>
            <a:endParaRPr lang="es-ES"/>
          </a:p>
        </p:txBody>
      </p:sp>
    </p:spTree>
    <p:extLst>
      <p:ext uri="{BB962C8B-B14F-4D97-AF65-F5344CB8AC3E}">
        <p14:creationId xmlns:p14="http://schemas.microsoft.com/office/powerpoint/2010/main" val="2283642422"/>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Calibri" pitchFamily="34" charset="0"/>
        <a:ea typeface="+mn-ea"/>
        <a:cs typeface="Arial" charset="0"/>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Arial" charset="0"/>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a:spLocks noGrp="1"/>
          </p:cNvSpPr>
          <p:nvPr>
            <p:ph type="body" idx="1"/>
          </p:nvPr>
        </p:nvSpPr>
        <p:spPr>
          <a:noFill/>
        </p:spPr>
        <p:txBody>
          <a:bodyPr/>
          <a:lstStyle/>
          <a:p>
            <a:pPr eaLnBrk="1" hangingPunct="1"/>
            <a:endParaRPr lang="es-ES_tradnl" dirty="0"/>
          </a:p>
        </p:txBody>
      </p:sp>
      <p:sp>
        <p:nvSpPr>
          <p:cNvPr id="74756" name="3 Marcador de número de diapositiva"/>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4666CF83-DCAB-4F1A-A682-EB2C8A24F612}" type="slidenum">
              <a:rPr lang="es-ES" smtClean="0">
                <a:solidFill>
                  <a:srgbClr val="FFFF99"/>
                </a:solidFill>
                <a:latin typeface="Tahoma" pitchFamily="34" charset="0"/>
              </a:rPr>
              <a:pPr/>
              <a:t>1</a:t>
            </a:fld>
            <a:endParaRPr lang="es-ES" dirty="0">
              <a:solidFill>
                <a:srgbClr val="FFFF99"/>
              </a:solidFill>
              <a:latin typeface="Tahoma" pitchFamily="34" charset="0"/>
            </a:endParaRPr>
          </a:p>
        </p:txBody>
      </p:sp>
      <p:sp>
        <p:nvSpPr>
          <p:cNvPr id="74757" name="4 Marcador de encabezado"/>
          <p:cNvSpPr>
            <a:spLocks noGrp="1"/>
          </p:cNvSpPr>
          <p:nvPr>
            <p:ph type="hdr" sz="quarter"/>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dirty="0">
                <a:solidFill>
                  <a:srgbClr val="FFFF99"/>
                </a:solidFill>
                <a:latin typeface="Tahoma" pitchFamily="34" charset="0"/>
              </a:rPr>
              <a:t>Speaker cancellation of (potential) conversational implicatures</a:t>
            </a:r>
            <a:endParaRPr lang="es-ES" dirty="0">
              <a:solidFill>
                <a:srgbClr val="FFFF99"/>
              </a:solidFill>
              <a:latin typeface="Tahoma"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sz="2400">
                <a:effectLst/>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sz="2400">
                  <a:effectLst/>
                  <a:latin typeface="Times New Roman"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sz="2400">
                  <a:effectLst/>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s-ES_tradnl"/>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sz="2400">
                  <a:effectLst/>
                  <a:latin typeface="Times New Roman"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s-ES_tradnl"/>
              </a:p>
            </p:txBody>
          </p:sp>
        </p:grpSp>
      </p:grpSp>
      <p:sp>
        <p:nvSpPr>
          <p:cNvPr id="112651" name="Rectangle 11"/>
          <p:cNvSpPr>
            <a:spLocks noGrp="1" noChangeArrowheads="1"/>
          </p:cNvSpPr>
          <p:nvPr>
            <p:ph type="ctrTitle"/>
          </p:nvPr>
        </p:nvSpPr>
        <p:spPr>
          <a:xfrm>
            <a:off x="2057400" y="1143000"/>
            <a:ext cx="6629400" cy="2209800"/>
          </a:xfrm>
        </p:spPr>
        <p:txBody>
          <a:bodyPr/>
          <a:lstStyle>
            <a:lvl1pPr>
              <a:defRPr sz="4800"/>
            </a:lvl1pPr>
          </a:lstStyle>
          <a:p>
            <a:pPr lvl="0"/>
            <a:r>
              <a:rPr lang="es-ES" noProof="0"/>
              <a:t>Haga clic para cambiar el estilo de título	</a:t>
            </a:r>
          </a:p>
        </p:txBody>
      </p:sp>
      <p:sp>
        <p:nvSpPr>
          <p:cNvPr id="112652"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es-ES" noProof="0"/>
              <a:t>Haga clic para modificar el estilo de subtítulo del patrón</a:t>
            </a:r>
          </a:p>
        </p:txBody>
      </p:sp>
      <p:sp>
        <p:nvSpPr>
          <p:cNvPr id="13" name="Rectangle 13"/>
          <p:cNvSpPr>
            <a:spLocks noGrp="1" noChangeArrowheads="1"/>
          </p:cNvSpPr>
          <p:nvPr>
            <p:ph type="dt" sz="half" idx="10"/>
          </p:nvPr>
        </p:nvSpPr>
        <p:spPr>
          <a:xfrm>
            <a:off x="912813" y="6251575"/>
            <a:ext cx="1905000" cy="457200"/>
          </a:xfrm>
        </p:spPr>
        <p:txBody>
          <a:bodyPr/>
          <a:lstStyle>
            <a:lvl1pPr>
              <a:defRPr/>
            </a:lvl1pPr>
          </a:lstStyle>
          <a:p>
            <a:pPr>
              <a:defRPr/>
            </a:pPr>
            <a:fld id="{64227737-0567-46F4-BD5D-C02060FA0D68}" type="datetime1">
              <a:rPr lang="es-ES"/>
              <a:pPr>
                <a:defRPr/>
              </a:pPr>
              <a:t>02/11/2022</a:t>
            </a:fld>
            <a:endParaRPr lang="es-ES"/>
          </a:p>
        </p:txBody>
      </p:sp>
      <p:sp>
        <p:nvSpPr>
          <p:cNvPr id="14" name="Rectangle 14"/>
          <p:cNvSpPr>
            <a:spLocks noGrp="1" noChangeArrowheads="1"/>
          </p:cNvSpPr>
          <p:nvPr>
            <p:ph type="ftr" sz="quarter" idx="11"/>
          </p:nvPr>
        </p:nvSpPr>
        <p:spPr>
          <a:xfrm>
            <a:off x="3354388" y="6248400"/>
            <a:ext cx="2895600" cy="457200"/>
          </a:xfrm>
        </p:spPr>
        <p:txBody>
          <a:bodyPr/>
          <a:lstStyle>
            <a:lvl1pPr>
              <a:defRPr/>
            </a:lvl1pPr>
          </a:lstStyle>
          <a:p>
            <a:pPr>
              <a:defRPr/>
            </a:pPr>
            <a:endParaRPr lang="es-ES"/>
          </a:p>
        </p:txBody>
      </p:sp>
      <p:sp>
        <p:nvSpPr>
          <p:cNvPr id="15" name="Rectangle 15"/>
          <p:cNvSpPr>
            <a:spLocks noGrp="1" noChangeArrowheads="1"/>
          </p:cNvSpPr>
          <p:nvPr>
            <p:ph type="sldNum" sz="quarter" idx="12"/>
          </p:nvPr>
        </p:nvSpPr>
        <p:spPr/>
        <p:txBody>
          <a:bodyPr/>
          <a:lstStyle>
            <a:lvl1pPr>
              <a:defRPr/>
            </a:lvl1pPr>
          </a:lstStyle>
          <a:p>
            <a:pPr>
              <a:defRPr/>
            </a:pPr>
            <a:fld id="{F9285456-BC5D-4C91-8666-E1AC708B1B73}" type="slidenum">
              <a:rPr lang="es-ES"/>
              <a:pPr>
                <a:defRPr/>
              </a:pPr>
              <a:t>‹#›</a:t>
            </a:fld>
            <a:endParaRPr lang="es-ES"/>
          </a:p>
        </p:txBody>
      </p:sp>
    </p:spTree>
    <p:extLst>
      <p:ext uri="{BB962C8B-B14F-4D97-AF65-F5344CB8AC3E}">
        <p14:creationId xmlns:p14="http://schemas.microsoft.com/office/powerpoint/2010/main" val="625846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Haga clic para modificar el estilo de título del patrón</a:t>
            </a:r>
            <a:endParaRPr lang="es-ES_tradnl" dirty="0"/>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Rectangle 9"/>
          <p:cNvSpPr>
            <a:spLocks noGrp="1" noChangeArrowheads="1"/>
          </p:cNvSpPr>
          <p:nvPr>
            <p:ph type="dt" sz="half" idx="10"/>
          </p:nvPr>
        </p:nvSpPr>
        <p:spPr>
          <a:ln/>
        </p:spPr>
        <p:txBody>
          <a:bodyPr/>
          <a:lstStyle>
            <a:lvl1pPr>
              <a:defRPr/>
            </a:lvl1pPr>
          </a:lstStyle>
          <a:p>
            <a:pPr>
              <a:defRPr/>
            </a:pPr>
            <a:fld id="{E43326DA-0592-4B5E-9687-25046EDA481D}" type="datetime1">
              <a:rPr lang="es-ES"/>
              <a:pPr>
                <a:defRPr/>
              </a:pPr>
              <a:t>02/11/2022</a:t>
            </a:fld>
            <a:endParaRPr lang="es-ES"/>
          </a:p>
        </p:txBody>
      </p:sp>
      <p:sp>
        <p:nvSpPr>
          <p:cNvPr id="5" name="Rectangle 10"/>
          <p:cNvSpPr>
            <a:spLocks noGrp="1" noChangeArrowheads="1"/>
          </p:cNvSpPr>
          <p:nvPr>
            <p:ph type="ftr" sz="quarter" idx="11"/>
          </p:nvPr>
        </p:nvSpPr>
        <p:spPr>
          <a:ln/>
        </p:spPr>
        <p:txBody>
          <a:bodyPr/>
          <a:lstStyle>
            <a:lvl1pPr>
              <a:defRPr/>
            </a:lvl1pPr>
          </a:lstStyle>
          <a:p>
            <a:pPr>
              <a:defRPr/>
            </a:pPr>
            <a:endParaRPr lang="es-ES"/>
          </a:p>
        </p:txBody>
      </p:sp>
      <p:sp>
        <p:nvSpPr>
          <p:cNvPr id="6" name="Rectangle 11"/>
          <p:cNvSpPr>
            <a:spLocks noGrp="1" noChangeArrowheads="1"/>
          </p:cNvSpPr>
          <p:nvPr>
            <p:ph type="sldNum" sz="quarter" idx="12"/>
          </p:nvPr>
        </p:nvSpPr>
        <p:spPr>
          <a:ln/>
        </p:spPr>
        <p:txBody>
          <a:bodyPr/>
          <a:lstStyle>
            <a:lvl1pPr>
              <a:defRPr/>
            </a:lvl1pPr>
          </a:lstStyle>
          <a:p>
            <a:pPr>
              <a:defRPr/>
            </a:pPr>
            <a:fld id="{9D51D249-07AC-45A9-A064-144BCF277332}" type="slidenum">
              <a:rPr lang="es-ES"/>
              <a:pPr>
                <a:defRPr/>
              </a:pPr>
              <a:t>‹#›</a:t>
            </a:fld>
            <a:endParaRPr lang="es-ES"/>
          </a:p>
        </p:txBody>
      </p:sp>
    </p:spTree>
    <p:extLst>
      <p:ext uri="{BB962C8B-B14F-4D97-AF65-F5344CB8AC3E}">
        <p14:creationId xmlns:p14="http://schemas.microsoft.com/office/powerpoint/2010/main" val="424694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ES_tradn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9"/>
          <p:cNvSpPr>
            <a:spLocks noGrp="1" noChangeArrowheads="1"/>
          </p:cNvSpPr>
          <p:nvPr>
            <p:ph type="dt" sz="half" idx="10"/>
          </p:nvPr>
        </p:nvSpPr>
        <p:spPr>
          <a:ln/>
        </p:spPr>
        <p:txBody>
          <a:bodyPr/>
          <a:lstStyle>
            <a:lvl1pPr>
              <a:defRPr/>
            </a:lvl1pPr>
          </a:lstStyle>
          <a:p>
            <a:pPr>
              <a:defRPr/>
            </a:pPr>
            <a:fld id="{7DE15EB8-B8B0-4279-94B5-64073F75C758}" type="datetime1">
              <a:rPr lang="es-ES"/>
              <a:pPr>
                <a:defRPr/>
              </a:pPr>
              <a:t>02/11/2022</a:t>
            </a:fld>
            <a:endParaRPr lang="es-ES"/>
          </a:p>
        </p:txBody>
      </p:sp>
      <p:sp>
        <p:nvSpPr>
          <p:cNvPr id="5" name="Rectangle 10"/>
          <p:cNvSpPr>
            <a:spLocks noGrp="1" noChangeArrowheads="1"/>
          </p:cNvSpPr>
          <p:nvPr>
            <p:ph type="ftr" sz="quarter" idx="11"/>
          </p:nvPr>
        </p:nvSpPr>
        <p:spPr>
          <a:ln/>
        </p:spPr>
        <p:txBody>
          <a:bodyPr/>
          <a:lstStyle>
            <a:lvl1pPr>
              <a:defRPr/>
            </a:lvl1pPr>
          </a:lstStyle>
          <a:p>
            <a:pPr>
              <a:defRPr/>
            </a:pPr>
            <a:endParaRPr lang="es-ES"/>
          </a:p>
        </p:txBody>
      </p:sp>
      <p:sp>
        <p:nvSpPr>
          <p:cNvPr id="6" name="Rectangle 11"/>
          <p:cNvSpPr>
            <a:spLocks noGrp="1" noChangeArrowheads="1"/>
          </p:cNvSpPr>
          <p:nvPr>
            <p:ph type="sldNum" sz="quarter" idx="12"/>
          </p:nvPr>
        </p:nvSpPr>
        <p:spPr>
          <a:ln/>
        </p:spPr>
        <p:txBody>
          <a:bodyPr/>
          <a:lstStyle>
            <a:lvl1pPr>
              <a:defRPr/>
            </a:lvl1pPr>
          </a:lstStyle>
          <a:p>
            <a:pPr>
              <a:defRPr/>
            </a:pPr>
            <a:fld id="{B72FDB44-CECE-457F-BF8D-A6423D07F36D}" type="slidenum">
              <a:rPr lang="es-ES"/>
              <a:pPr>
                <a:defRPr/>
              </a:pPr>
              <a:t>‹#›</a:t>
            </a:fld>
            <a:endParaRPr lang="es-ES"/>
          </a:p>
        </p:txBody>
      </p:sp>
    </p:spTree>
    <p:extLst>
      <p:ext uri="{BB962C8B-B14F-4D97-AF65-F5344CB8AC3E}">
        <p14:creationId xmlns:p14="http://schemas.microsoft.com/office/powerpoint/2010/main" val="774698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2 Marcador de contenido"/>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3 Marcador de contenido"/>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Rectangle 9"/>
          <p:cNvSpPr>
            <a:spLocks noGrp="1" noChangeArrowheads="1"/>
          </p:cNvSpPr>
          <p:nvPr>
            <p:ph type="dt" sz="half" idx="10"/>
          </p:nvPr>
        </p:nvSpPr>
        <p:spPr>
          <a:ln/>
        </p:spPr>
        <p:txBody>
          <a:bodyPr/>
          <a:lstStyle>
            <a:lvl1pPr>
              <a:defRPr/>
            </a:lvl1pPr>
          </a:lstStyle>
          <a:p>
            <a:pPr>
              <a:defRPr/>
            </a:pPr>
            <a:fld id="{CD51A256-F36E-4D2F-8675-A6482DC628CD}" type="datetime1">
              <a:rPr lang="es-ES"/>
              <a:pPr>
                <a:defRPr/>
              </a:pPr>
              <a:t>02/11/2022</a:t>
            </a:fld>
            <a:endParaRPr lang="es-ES"/>
          </a:p>
        </p:txBody>
      </p:sp>
      <p:sp>
        <p:nvSpPr>
          <p:cNvPr id="6" name="Rectangle 10"/>
          <p:cNvSpPr>
            <a:spLocks noGrp="1" noChangeArrowheads="1"/>
          </p:cNvSpPr>
          <p:nvPr>
            <p:ph type="ftr" sz="quarter" idx="11"/>
          </p:nvPr>
        </p:nvSpPr>
        <p:spPr>
          <a:ln/>
        </p:spPr>
        <p:txBody>
          <a:bodyPr/>
          <a:lstStyle>
            <a:lvl1pPr>
              <a:defRPr/>
            </a:lvl1pPr>
          </a:lstStyle>
          <a:p>
            <a:pPr>
              <a:defRPr/>
            </a:pPr>
            <a:endParaRPr lang="es-ES"/>
          </a:p>
        </p:txBody>
      </p:sp>
      <p:sp>
        <p:nvSpPr>
          <p:cNvPr id="7" name="Rectangle 11"/>
          <p:cNvSpPr>
            <a:spLocks noGrp="1" noChangeArrowheads="1"/>
          </p:cNvSpPr>
          <p:nvPr>
            <p:ph type="sldNum" sz="quarter" idx="12"/>
          </p:nvPr>
        </p:nvSpPr>
        <p:spPr>
          <a:ln/>
        </p:spPr>
        <p:txBody>
          <a:bodyPr/>
          <a:lstStyle>
            <a:lvl1pPr>
              <a:defRPr/>
            </a:lvl1pPr>
          </a:lstStyle>
          <a:p>
            <a:pPr>
              <a:defRPr/>
            </a:pPr>
            <a:fld id="{F6B6D730-ED7C-489C-B09F-E443AA89091C}" type="slidenum">
              <a:rPr lang="es-ES"/>
              <a:pPr>
                <a:defRPr/>
              </a:pPr>
              <a:t>‹#›</a:t>
            </a:fld>
            <a:endParaRPr lang="es-ES"/>
          </a:p>
        </p:txBody>
      </p:sp>
    </p:spTree>
    <p:extLst>
      <p:ext uri="{BB962C8B-B14F-4D97-AF65-F5344CB8AC3E}">
        <p14:creationId xmlns:p14="http://schemas.microsoft.com/office/powerpoint/2010/main" val="306709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endParaRPr lang="es-ES_tradn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7" name="Rectangle 9"/>
          <p:cNvSpPr>
            <a:spLocks noGrp="1" noChangeArrowheads="1"/>
          </p:cNvSpPr>
          <p:nvPr>
            <p:ph type="dt" sz="half" idx="10"/>
          </p:nvPr>
        </p:nvSpPr>
        <p:spPr>
          <a:ln/>
        </p:spPr>
        <p:txBody>
          <a:bodyPr/>
          <a:lstStyle>
            <a:lvl1pPr>
              <a:defRPr/>
            </a:lvl1pPr>
          </a:lstStyle>
          <a:p>
            <a:pPr>
              <a:defRPr/>
            </a:pPr>
            <a:fld id="{1D7A70FE-99A4-42E0-A340-2D48F0196528}" type="datetime1">
              <a:rPr lang="es-ES"/>
              <a:pPr>
                <a:defRPr/>
              </a:pPr>
              <a:t>02/11/2022</a:t>
            </a:fld>
            <a:endParaRPr lang="es-ES"/>
          </a:p>
        </p:txBody>
      </p:sp>
      <p:sp>
        <p:nvSpPr>
          <p:cNvPr id="8" name="Rectangle 10"/>
          <p:cNvSpPr>
            <a:spLocks noGrp="1" noChangeArrowheads="1"/>
          </p:cNvSpPr>
          <p:nvPr>
            <p:ph type="ftr" sz="quarter" idx="11"/>
          </p:nvPr>
        </p:nvSpPr>
        <p:spPr>
          <a:ln/>
        </p:spPr>
        <p:txBody>
          <a:bodyPr/>
          <a:lstStyle>
            <a:lvl1pPr>
              <a:defRPr/>
            </a:lvl1pPr>
          </a:lstStyle>
          <a:p>
            <a:pPr>
              <a:defRPr/>
            </a:pPr>
            <a:endParaRPr lang="es-ES"/>
          </a:p>
        </p:txBody>
      </p:sp>
      <p:sp>
        <p:nvSpPr>
          <p:cNvPr id="9" name="Rectangle 11"/>
          <p:cNvSpPr>
            <a:spLocks noGrp="1" noChangeArrowheads="1"/>
          </p:cNvSpPr>
          <p:nvPr>
            <p:ph type="sldNum" sz="quarter" idx="12"/>
          </p:nvPr>
        </p:nvSpPr>
        <p:spPr>
          <a:ln/>
        </p:spPr>
        <p:txBody>
          <a:bodyPr/>
          <a:lstStyle>
            <a:lvl1pPr>
              <a:defRPr/>
            </a:lvl1pPr>
          </a:lstStyle>
          <a:p>
            <a:pPr>
              <a:defRPr/>
            </a:pPr>
            <a:fld id="{8FE971C5-A373-460A-AC5C-1C9C045D50DE}" type="slidenum">
              <a:rPr lang="es-ES"/>
              <a:pPr>
                <a:defRPr/>
              </a:pPr>
              <a:t>‹#›</a:t>
            </a:fld>
            <a:endParaRPr lang="es-ES"/>
          </a:p>
        </p:txBody>
      </p:sp>
    </p:spTree>
    <p:extLst>
      <p:ext uri="{BB962C8B-B14F-4D97-AF65-F5344CB8AC3E}">
        <p14:creationId xmlns:p14="http://schemas.microsoft.com/office/powerpoint/2010/main" val="587619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Rectangle 9"/>
          <p:cNvSpPr>
            <a:spLocks noGrp="1" noChangeArrowheads="1"/>
          </p:cNvSpPr>
          <p:nvPr>
            <p:ph type="dt" sz="half" idx="10"/>
          </p:nvPr>
        </p:nvSpPr>
        <p:spPr>
          <a:ln/>
        </p:spPr>
        <p:txBody>
          <a:bodyPr/>
          <a:lstStyle>
            <a:lvl1pPr>
              <a:defRPr/>
            </a:lvl1pPr>
          </a:lstStyle>
          <a:p>
            <a:pPr>
              <a:defRPr/>
            </a:pPr>
            <a:fld id="{CED7841A-CED3-4DD9-9AA8-7597F8D5AF94}" type="datetime1">
              <a:rPr lang="es-ES"/>
              <a:pPr>
                <a:defRPr/>
              </a:pPr>
              <a:t>02/11/2022</a:t>
            </a:fld>
            <a:endParaRPr lang="es-ES"/>
          </a:p>
        </p:txBody>
      </p:sp>
      <p:sp>
        <p:nvSpPr>
          <p:cNvPr id="4" name="Rectangle 10"/>
          <p:cNvSpPr>
            <a:spLocks noGrp="1" noChangeArrowheads="1"/>
          </p:cNvSpPr>
          <p:nvPr>
            <p:ph type="ftr" sz="quarter" idx="11"/>
          </p:nvPr>
        </p:nvSpPr>
        <p:spPr>
          <a:ln/>
        </p:spPr>
        <p:txBody>
          <a:bodyPr/>
          <a:lstStyle>
            <a:lvl1pPr>
              <a:defRPr/>
            </a:lvl1pPr>
          </a:lstStyle>
          <a:p>
            <a:pPr>
              <a:defRPr/>
            </a:pPr>
            <a:endParaRPr lang="es-ES"/>
          </a:p>
        </p:txBody>
      </p:sp>
      <p:sp>
        <p:nvSpPr>
          <p:cNvPr id="5" name="Rectangle 11"/>
          <p:cNvSpPr>
            <a:spLocks noGrp="1" noChangeArrowheads="1"/>
          </p:cNvSpPr>
          <p:nvPr>
            <p:ph type="sldNum" sz="quarter" idx="12"/>
          </p:nvPr>
        </p:nvSpPr>
        <p:spPr>
          <a:ln/>
        </p:spPr>
        <p:txBody>
          <a:bodyPr/>
          <a:lstStyle>
            <a:lvl1pPr>
              <a:defRPr/>
            </a:lvl1pPr>
          </a:lstStyle>
          <a:p>
            <a:pPr>
              <a:defRPr/>
            </a:pPr>
            <a:fld id="{227EF7A0-CDC5-41D5-BA9A-C067A45089D1}" type="slidenum">
              <a:rPr lang="es-ES"/>
              <a:pPr>
                <a:defRPr/>
              </a:pPr>
              <a:t>‹#›</a:t>
            </a:fld>
            <a:endParaRPr lang="es-ES"/>
          </a:p>
        </p:txBody>
      </p:sp>
    </p:spTree>
    <p:extLst>
      <p:ext uri="{BB962C8B-B14F-4D97-AF65-F5344CB8AC3E}">
        <p14:creationId xmlns:p14="http://schemas.microsoft.com/office/powerpoint/2010/main" val="1248452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fld id="{E897C92D-3A3B-425B-8082-8381782B06A7}" type="datetime1">
              <a:rPr lang="es-ES"/>
              <a:pPr>
                <a:defRPr/>
              </a:pPr>
              <a:t>02/11/2022</a:t>
            </a:fld>
            <a:endParaRPr lang="es-ES"/>
          </a:p>
        </p:txBody>
      </p:sp>
      <p:sp>
        <p:nvSpPr>
          <p:cNvPr id="3" name="Rectangle 10"/>
          <p:cNvSpPr>
            <a:spLocks noGrp="1" noChangeArrowheads="1"/>
          </p:cNvSpPr>
          <p:nvPr>
            <p:ph type="ftr" sz="quarter" idx="11"/>
          </p:nvPr>
        </p:nvSpPr>
        <p:spPr>
          <a:ln/>
        </p:spPr>
        <p:txBody>
          <a:bodyPr/>
          <a:lstStyle>
            <a:lvl1pPr>
              <a:defRPr/>
            </a:lvl1pPr>
          </a:lstStyle>
          <a:p>
            <a:pPr>
              <a:defRPr/>
            </a:pPr>
            <a:endParaRPr lang="es-ES"/>
          </a:p>
        </p:txBody>
      </p:sp>
      <p:sp>
        <p:nvSpPr>
          <p:cNvPr id="4" name="Rectangle 11"/>
          <p:cNvSpPr>
            <a:spLocks noGrp="1" noChangeArrowheads="1"/>
          </p:cNvSpPr>
          <p:nvPr>
            <p:ph type="sldNum" sz="quarter" idx="12"/>
          </p:nvPr>
        </p:nvSpPr>
        <p:spPr>
          <a:ln/>
        </p:spPr>
        <p:txBody>
          <a:bodyPr/>
          <a:lstStyle>
            <a:lvl1pPr>
              <a:defRPr/>
            </a:lvl1pPr>
          </a:lstStyle>
          <a:p>
            <a:pPr>
              <a:defRPr/>
            </a:pPr>
            <a:fld id="{7A2D2064-4F89-4C73-A356-4450B609C07D}" type="slidenum">
              <a:rPr lang="es-ES"/>
              <a:pPr>
                <a:defRPr/>
              </a:pPr>
              <a:t>‹#›</a:t>
            </a:fld>
            <a:endParaRPr lang="es-ES"/>
          </a:p>
        </p:txBody>
      </p:sp>
    </p:spTree>
    <p:extLst>
      <p:ext uri="{BB962C8B-B14F-4D97-AF65-F5344CB8AC3E}">
        <p14:creationId xmlns:p14="http://schemas.microsoft.com/office/powerpoint/2010/main" val="404979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Haga clic para modificar el estilo de título del patrón</a:t>
            </a:r>
            <a:endParaRPr lang="en-GB" dirty="0"/>
          </a:p>
        </p:txBody>
      </p:sp>
      <p:sp>
        <p:nvSpPr>
          <p:cNvPr id="3" name="2 Marcador de fecha"/>
          <p:cNvSpPr>
            <a:spLocks noGrp="1"/>
          </p:cNvSpPr>
          <p:nvPr>
            <p:ph type="dt" sz="half" idx="10"/>
          </p:nvPr>
        </p:nvSpPr>
        <p:spPr/>
        <p:txBody>
          <a:bodyPr/>
          <a:lstStyle/>
          <a:p>
            <a:pPr>
              <a:defRPr/>
            </a:pPr>
            <a:fld id="{09CC7367-10E4-4EBE-A15B-7AEB8AAFD8C0}" type="datetime1">
              <a:rPr lang="es-ES" smtClean="0"/>
              <a:pPr>
                <a:defRPr/>
              </a:pPr>
              <a:t>02/11/2022</a:t>
            </a:fld>
            <a:endParaRPr lang="es-ES"/>
          </a:p>
        </p:txBody>
      </p:sp>
      <p:sp>
        <p:nvSpPr>
          <p:cNvPr id="4" name="3 Marcador de pie de página"/>
          <p:cNvSpPr>
            <a:spLocks noGrp="1"/>
          </p:cNvSpPr>
          <p:nvPr>
            <p:ph type="ftr" sz="quarter" idx="11"/>
          </p:nvPr>
        </p:nvSpPr>
        <p:spPr/>
        <p:txBody>
          <a:bodyPr/>
          <a:lstStyle/>
          <a:p>
            <a:pPr>
              <a:defRPr/>
            </a:pPr>
            <a:endParaRPr lang="es-ES"/>
          </a:p>
        </p:txBody>
      </p:sp>
      <p:sp>
        <p:nvSpPr>
          <p:cNvPr id="5" name="4 Marcador de número de diapositiva"/>
          <p:cNvSpPr>
            <a:spLocks noGrp="1"/>
          </p:cNvSpPr>
          <p:nvPr>
            <p:ph type="sldNum" sz="quarter" idx="12"/>
          </p:nvPr>
        </p:nvSpPr>
        <p:spPr/>
        <p:txBody>
          <a:bodyPr/>
          <a:lstStyle/>
          <a:p>
            <a:pPr>
              <a:defRPr/>
            </a:pPr>
            <a:fld id="{6D8D52C9-2DBC-46FE-8E13-BD219EA6BBE6}" type="slidenum">
              <a:rPr lang="es-ES" smtClean="0"/>
              <a:pPr>
                <a:defRPr/>
              </a:pPr>
              <a:t>‹#›</a:t>
            </a:fld>
            <a:endParaRPr lang="es-ES"/>
          </a:p>
        </p:txBody>
      </p:sp>
    </p:spTree>
    <p:extLst>
      <p:ext uri="{BB962C8B-B14F-4D97-AF65-F5344CB8AC3E}">
        <p14:creationId xmlns:p14="http://schemas.microsoft.com/office/powerpoint/2010/main" val="3358437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ES_tradn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9"/>
          <p:cNvSpPr>
            <a:spLocks noGrp="1" noChangeArrowheads="1"/>
          </p:cNvSpPr>
          <p:nvPr>
            <p:ph type="dt" sz="half" idx="10"/>
          </p:nvPr>
        </p:nvSpPr>
        <p:spPr>
          <a:ln/>
        </p:spPr>
        <p:txBody>
          <a:bodyPr/>
          <a:lstStyle>
            <a:lvl1pPr>
              <a:defRPr/>
            </a:lvl1pPr>
          </a:lstStyle>
          <a:p>
            <a:pPr>
              <a:defRPr/>
            </a:pPr>
            <a:fld id="{AD714DB2-0355-4AA5-BADE-E2C30EEB9CD4}" type="datetime1">
              <a:rPr lang="es-ES"/>
              <a:pPr>
                <a:defRPr/>
              </a:pPr>
              <a:t>02/11/2022</a:t>
            </a:fld>
            <a:endParaRPr lang="es-ES"/>
          </a:p>
        </p:txBody>
      </p:sp>
      <p:sp>
        <p:nvSpPr>
          <p:cNvPr id="6" name="Rectangle 10"/>
          <p:cNvSpPr>
            <a:spLocks noGrp="1" noChangeArrowheads="1"/>
          </p:cNvSpPr>
          <p:nvPr>
            <p:ph type="ftr" sz="quarter" idx="11"/>
          </p:nvPr>
        </p:nvSpPr>
        <p:spPr>
          <a:ln/>
        </p:spPr>
        <p:txBody>
          <a:bodyPr/>
          <a:lstStyle>
            <a:lvl1pPr>
              <a:defRPr/>
            </a:lvl1pPr>
          </a:lstStyle>
          <a:p>
            <a:pPr>
              <a:defRPr/>
            </a:pPr>
            <a:endParaRPr lang="es-ES"/>
          </a:p>
        </p:txBody>
      </p:sp>
      <p:sp>
        <p:nvSpPr>
          <p:cNvPr id="7" name="Rectangle 11"/>
          <p:cNvSpPr>
            <a:spLocks noGrp="1" noChangeArrowheads="1"/>
          </p:cNvSpPr>
          <p:nvPr>
            <p:ph type="sldNum" sz="quarter" idx="12"/>
          </p:nvPr>
        </p:nvSpPr>
        <p:spPr>
          <a:ln/>
        </p:spPr>
        <p:txBody>
          <a:bodyPr/>
          <a:lstStyle>
            <a:lvl1pPr>
              <a:defRPr/>
            </a:lvl1pPr>
          </a:lstStyle>
          <a:p>
            <a:pPr>
              <a:defRPr/>
            </a:pPr>
            <a:fld id="{F2966613-4DAB-435E-94C7-D14608BDBC04}" type="slidenum">
              <a:rPr lang="es-ES"/>
              <a:pPr>
                <a:defRPr/>
              </a:pPr>
              <a:t>‹#›</a:t>
            </a:fld>
            <a:endParaRPr lang="es-ES"/>
          </a:p>
        </p:txBody>
      </p:sp>
    </p:spTree>
    <p:extLst>
      <p:ext uri="{BB962C8B-B14F-4D97-AF65-F5344CB8AC3E}">
        <p14:creationId xmlns:p14="http://schemas.microsoft.com/office/powerpoint/2010/main" val="1054820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ES_tradn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_tradnl"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9"/>
          <p:cNvSpPr>
            <a:spLocks noGrp="1" noChangeArrowheads="1"/>
          </p:cNvSpPr>
          <p:nvPr>
            <p:ph type="dt" sz="half" idx="10"/>
          </p:nvPr>
        </p:nvSpPr>
        <p:spPr>
          <a:ln/>
        </p:spPr>
        <p:txBody>
          <a:bodyPr/>
          <a:lstStyle>
            <a:lvl1pPr>
              <a:defRPr/>
            </a:lvl1pPr>
          </a:lstStyle>
          <a:p>
            <a:pPr>
              <a:defRPr/>
            </a:pPr>
            <a:fld id="{3E49E427-EE1B-4DDD-AEC6-35E430F8AB60}" type="datetime1">
              <a:rPr lang="es-ES"/>
              <a:pPr>
                <a:defRPr/>
              </a:pPr>
              <a:t>02/11/2022</a:t>
            </a:fld>
            <a:endParaRPr lang="es-ES"/>
          </a:p>
        </p:txBody>
      </p:sp>
      <p:sp>
        <p:nvSpPr>
          <p:cNvPr id="6" name="Rectangle 10"/>
          <p:cNvSpPr>
            <a:spLocks noGrp="1" noChangeArrowheads="1"/>
          </p:cNvSpPr>
          <p:nvPr>
            <p:ph type="ftr" sz="quarter" idx="11"/>
          </p:nvPr>
        </p:nvSpPr>
        <p:spPr>
          <a:ln/>
        </p:spPr>
        <p:txBody>
          <a:bodyPr/>
          <a:lstStyle>
            <a:lvl1pPr>
              <a:defRPr/>
            </a:lvl1pPr>
          </a:lstStyle>
          <a:p>
            <a:pPr>
              <a:defRPr/>
            </a:pPr>
            <a:endParaRPr lang="es-ES"/>
          </a:p>
        </p:txBody>
      </p:sp>
      <p:sp>
        <p:nvSpPr>
          <p:cNvPr id="7" name="Rectangle 11"/>
          <p:cNvSpPr>
            <a:spLocks noGrp="1" noChangeArrowheads="1"/>
          </p:cNvSpPr>
          <p:nvPr>
            <p:ph type="sldNum" sz="quarter" idx="12"/>
          </p:nvPr>
        </p:nvSpPr>
        <p:spPr>
          <a:ln/>
        </p:spPr>
        <p:txBody>
          <a:bodyPr/>
          <a:lstStyle>
            <a:lvl1pPr>
              <a:defRPr/>
            </a:lvl1pPr>
          </a:lstStyle>
          <a:p>
            <a:pPr>
              <a:defRPr/>
            </a:pPr>
            <a:fld id="{A12E995C-9069-4565-8D63-DA960E76C477}" type="slidenum">
              <a:rPr lang="es-ES"/>
              <a:pPr>
                <a:defRPr/>
              </a:pPr>
              <a:t>‹#›</a:t>
            </a:fld>
            <a:endParaRPr lang="es-ES"/>
          </a:p>
        </p:txBody>
      </p:sp>
    </p:spTree>
    <p:extLst>
      <p:ext uri="{BB962C8B-B14F-4D97-AF65-F5344CB8AC3E}">
        <p14:creationId xmlns:p14="http://schemas.microsoft.com/office/powerpoint/2010/main" val="1560345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Rectangle 9"/>
          <p:cNvSpPr>
            <a:spLocks noGrp="1" noChangeArrowheads="1"/>
          </p:cNvSpPr>
          <p:nvPr>
            <p:ph type="dt" sz="half" idx="10"/>
          </p:nvPr>
        </p:nvSpPr>
        <p:spPr>
          <a:ln/>
        </p:spPr>
        <p:txBody>
          <a:bodyPr/>
          <a:lstStyle>
            <a:lvl1pPr>
              <a:defRPr/>
            </a:lvl1pPr>
          </a:lstStyle>
          <a:p>
            <a:pPr>
              <a:defRPr/>
            </a:pPr>
            <a:fld id="{F922FF0A-FBD4-4241-865A-3787A4E2BDB3}" type="datetime1">
              <a:rPr lang="es-ES"/>
              <a:pPr>
                <a:defRPr/>
              </a:pPr>
              <a:t>02/11/2022</a:t>
            </a:fld>
            <a:endParaRPr lang="es-ES"/>
          </a:p>
        </p:txBody>
      </p:sp>
      <p:sp>
        <p:nvSpPr>
          <p:cNvPr id="5" name="Rectangle 10"/>
          <p:cNvSpPr>
            <a:spLocks noGrp="1" noChangeArrowheads="1"/>
          </p:cNvSpPr>
          <p:nvPr>
            <p:ph type="ftr" sz="quarter" idx="11"/>
          </p:nvPr>
        </p:nvSpPr>
        <p:spPr>
          <a:ln/>
        </p:spPr>
        <p:txBody>
          <a:bodyPr/>
          <a:lstStyle>
            <a:lvl1pPr>
              <a:defRPr/>
            </a:lvl1pPr>
          </a:lstStyle>
          <a:p>
            <a:pPr>
              <a:defRPr/>
            </a:pPr>
            <a:endParaRPr lang="es-ES"/>
          </a:p>
        </p:txBody>
      </p:sp>
      <p:sp>
        <p:nvSpPr>
          <p:cNvPr id="6" name="Rectangle 11"/>
          <p:cNvSpPr>
            <a:spLocks noGrp="1" noChangeArrowheads="1"/>
          </p:cNvSpPr>
          <p:nvPr>
            <p:ph type="sldNum" sz="quarter" idx="12"/>
          </p:nvPr>
        </p:nvSpPr>
        <p:spPr>
          <a:ln/>
        </p:spPr>
        <p:txBody>
          <a:bodyPr/>
          <a:lstStyle>
            <a:lvl1pPr>
              <a:defRPr/>
            </a:lvl1pPr>
          </a:lstStyle>
          <a:p>
            <a:pPr>
              <a:defRPr/>
            </a:pPr>
            <a:fld id="{9B5588D3-5853-40DB-BBEA-2F9FA062C9E8}" type="slidenum">
              <a:rPr lang="es-ES"/>
              <a:pPr>
                <a:defRPr/>
              </a:pPr>
              <a:t>‹#›</a:t>
            </a:fld>
            <a:endParaRPr lang="es-ES"/>
          </a:p>
        </p:txBody>
      </p:sp>
    </p:spTree>
    <p:extLst>
      <p:ext uri="{BB962C8B-B14F-4D97-AF65-F5344CB8AC3E}">
        <p14:creationId xmlns:p14="http://schemas.microsoft.com/office/powerpoint/2010/main" val="401290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43700" y="277813"/>
            <a:ext cx="1943100" cy="5853112"/>
          </a:xfrm>
        </p:spPr>
        <p:txBody>
          <a:bodyPr vert="eaVert"/>
          <a:lstStyle/>
          <a:p>
            <a:r>
              <a:rPr lang="es-ES"/>
              <a:t>Haga clic para modificar el estilo de título del patrón</a:t>
            </a:r>
            <a:endParaRPr lang="es-ES_tradnl"/>
          </a:p>
        </p:txBody>
      </p:sp>
      <p:sp>
        <p:nvSpPr>
          <p:cNvPr id="3" name="2 Marcador de texto vertical"/>
          <p:cNvSpPr>
            <a:spLocks noGrp="1"/>
          </p:cNvSpPr>
          <p:nvPr>
            <p:ph type="body" orient="vert" idx="1"/>
          </p:nvPr>
        </p:nvSpPr>
        <p:spPr>
          <a:xfrm>
            <a:off x="914400" y="277813"/>
            <a:ext cx="5676900" cy="585311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Rectangle 9"/>
          <p:cNvSpPr>
            <a:spLocks noGrp="1" noChangeArrowheads="1"/>
          </p:cNvSpPr>
          <p:nvPr>
            <p:ph type="dt" sz="half" idx="10"/>
          </p:nvPr>
        </p:nvSpPr>
        <p:spPr>
          <a:ln/>
        </p:spPr>
        <p:txBody>
          <a:bodyPr/>
          <a:lstStyle>
            <a:lvl1pPr>
              <a:defRPr/>
            </a:lvl1pPr>
          </a:lstStyle>
          <a:p>
            <a:pPr>
              <a:defRPr/>
            </a:pPr>
            <a:fld id="{00666F35-78A8-430B-A507-EE9288BDAB78}" type="datetime1">
              <a:rPr lang="es-ES"/>
              <a:pPr>
                <a:defRPr/>
              </a:pPr>
              <a:t>02/11/2022</a:t>
            </a:fld>
            <a:endParaRPr lang="es-ES"/>
          </a:p>
        </p:txBody>
      </p:sp>
      <p:sp>
        <p:nvSpPr>
          <p:cNvPr id="5" name="Rectangle 10"/>
          <p:cNvSpPr>
            <a:spLocks noGrp="1" noChangeArrowheads="1"/>
          </p:cNvSpPr>
          <p:nvPr>
            <p:ph type="ftr" sz="quarter" idx="11"/>
          </p:nvPr>
        </p:nvSpPr>
        <p:spPr>
          <a:ln/>
        </p:spPr>
        <p:txBody>
          <a:bodyPr/>
          <a:lstStyle>
            <a:lvl1pPr>
              <a:defRPr/>
            </a:lvl1pPr>
          </a:lstStyle>
          <a:p>
            <a:pPr>
              <a:defRPr/>
            </a:pPr>
            <a:endParaRPr lang="es-ES"/>
          </a:p>
        </p:txBody>
      </p:sp>
      <p:sp>
        <p:nvSpPr>
          <p:cNvPr id="6" name="Rectangle 11"/>
          <p:cNvSpPr>
            <a:spLocks noGrp="1" noChangeArrowheads="1"/>
          </p:cNvSpPr>
          <p:nvPr>
            <p:ph type="sldNum" sz="quarter" idx="12"/>
          </p:nvPr>
        </p:nvSpPr>
        <p:spPr>
          <a:ln/>
        </p:spPr>
        <p:txBody>
          <a:bodyPr/>
          <a:lstStyle>
            <a:lvl1pPr>
              <a:defRPr/>
            </a:lvl1pPr>
          </a:lstStyle>
          <a:p>
            <a:pPr>
              <a:defRPr/>
            </a:pPr>
            <a:fld id="{3D78374B-A26E-4B8E-A5C6-29FB42104455}" type="slidenum">
              <a:rPr lang="es-ES"/>
              <a:pPr>
                <a:defRPr/>
              </a:pPr>
              <a:t>‹#›</a:t>
            </a:fld>
            <a:endParaRPr lang="es-ES"/>
          </a:p>
        </p:txBody>
      </p:sp>
    </p:spTree>
    <p:extLst>
      <p:ext uri="{BB962C8B-B14F-4D97-AF65-F5344CB8AC3E}">
        <p14:creationId xmlns:p14="http://schemas.microsoft.com/office/powerpoint/2010/main" val="1735030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6868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sz="2400">
                <a:effectLst/>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sz="2400">
                  <a:effectLst/>
                  <a:latin typeface="Times New Roman" pitchFamily="18" charset="0"/>
                </a:endParaRPr>
              </a:p>
            </p:txBody>
          </p:sp>
          <p:sp>
            <p:nvSpPr>
              <p:cNvPr id="111622"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s-ES_tradnl"/>
              </a:p>
            </p:txBody>
          </p:sp>
        </p:grpSp>
      </p:grpSp>
      <p:sp>
        <p:nvSpPr>
          <p:cNvPr id="1027" name="Rectangle 7"/>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111624" name="Rectangle 8"/>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11625" name="Rectangle 9"/>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effectLst/>
              </a:defRPr>
            </a:lvl1pPr>
          </a:lstStyle>
          <a:p>
            <a:pPr>
              <a:defRPr/>
            </a:pPr>
            <a:fld id="{09CC7367-10E4-4EBE-A15B-7AEB8AAFD8C0}" type="datetime1">
              <a:rPr lang="es-ES"/>
              <a:pPr>
                <a:defRPr/>
              </a:pPr>
              <a:t>02/11/2022</a:t>
            </a:fld>
            <a:endParaRPr lang="es-ES"/>
          </a:p>
        </p:txBody>
      </p:sp>
      <p:sp>
        <p:nvSpPr>
          <p:cNvPr id="111626" name="Rectangle 10"/>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effectLst/>
              </a:defRPr>
            </a:lvl1pPr>
          </a:lstStyle>
          <a:p>
            <a:pPr>
              <a:defRPr/>
            </a:pPr>
            <a:endParaRPr lang="es-ES"/>
          </a:p>
        </p:txBody>
      </p:sp>
      <p:sp>
        <p:nvSpPr>
          <p:cNvPr id="111627" name="Rectangle 11"/>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effectLst/>
              </a:defRPr>
            </a:lvl1pPr>
          </a:lstStyle>
          <a:p>
            <a:pPr>
              <a:defRPr/>
            </a:pPr>
            <a:fld id="{6D8D52C9-2DBC-46FE-8E13-BD219EA6BBE6}" type="slidenum">
              <a:rPr lang="es-ES"/>
              <a:pPr>
                <a:defRPr/>
              </a:pPr>
              <a:t>‹#›</a:t>
            </a:fld>
            <a:endParaRPr lang="es-ES"/>
          </a:p>
        </p:txBody>
      </p:sp>
      <p:sp>
        <p:nvSpPr>
          <p:cNvPr id="111628" name="Line 12"/>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s-ES_tradnl"/>
          </a:p>
        </p:txBody>
      </p:sp>
    </p:spTree>
  </p:cSld>
  <p:clrMap bg1="lt1" tx1="dk1" bg2="lt2" tx2="dk2" accent1="accent1" accent2="accent2" accent3="accent3" accent4="accent4" accent5="accent5" accent6="accent6" hlink="hlink" folHlink="folHlink"/>
  <p:sldLayoutIdLst>
    <p:sldLayoutId id="2147483810" r:id="rId1"/>
    <p:sldLayoutId id="2147483800" r:id="rId2"/>
    <p:sldLayoutId id="2147483801" r:id="rId3"/>
    <p:sldLayoutId id="2147483802" r:id="rId4"/>
    <p:sldLayoutId id="2147483803" r:id="rId5"/>
    <p:sldLayoutId id="2147483804" r:id="rId6"/>
    <p:sldLayoutId id="2147483805" r:id="rId7"/>
    <p:sldLayoutId id="2147483811" r:id="rId8"/>
    <p:sldLayoutId id="2147483806" r:id="rId9"/>
    <p:sldLayoutId id="2147483807" r:id="rId10"/>
    <p:sldLayoutId id="2147483808" r:id="rId11"/>
    <p:sldLayoutId id="2147483809"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2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62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162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162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16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4" grpId="0" build="p">
        <p:tmplLst>
          <p:tmpl lvl="1">
            <p:tnLst>
              <p:par>
                <p:cTn presetID="1" presetClass="entr" presetSubtype="0" fill="hold" nodeType="clickEffect">
                  <p:stCondLst>
                    <p:cond delay="0"/>
                  </p:stCondLst>
                  <p:childTnLst>
                    <p:set>
                      <p:cBhvr>
                        <p:cTn dur="1" fill="hold">
                          <p:stCondLst>
                            <p:cond delay="0"/>
                          </p:stCondLst>
                        </p:cTn>
                        <p:tgtEl>
                          <p:spTgt spid="111624"/>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11624"/>
                        </p:tgtEl>
                        <p:attrNameLst>
                          <p:attrName>style.visibility</p:attrName>
                        </p:attrNameLst>
                      </p:cBhvr>
                      <p:to>
                        <p:strVal val="visible"/>
                      </p:to>
                    </p:set>
                  </p:childTnLst>
                </p:cTn>
              </p:par>
            </p:tnLst>
          </p:tmpl>
        </p:tmplLst>
      </p:bldP>
    </p:bldLst>
  </p:timing>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cs typeface="Arial" charset="0"/>
        </a:defRPr>
      </a:lvl2pPr>
      <a:lvl3pPr algn="l" rtl="0" eaLnBrk="0" fontAlgn="base" hangingPunct="0">
        <a:spcBef>
          <a:spcPct val="0"/>
        </a:spcBef>
        <a:spcAft>
          <a:spcPct val="0"/>
        </a:spcAft>
        <a:defRPr sz="4200">
          <a:solidFill>
            <a:schemeClr val="tx2"/>
          </a:solidFill>
          <a:latin typeface="Times New Roman" pitchFamily="18" charset="0"/>
          <a:cs typeface="Arial" charset="0"/>
        </a:defRPr>
      </a:lvl3pPr>
      <a:lvl4pPr algn="l" rtl="0" eaLnBrk="0" fontAlgn="base" hangingPunct="0">
        <a:spcBef>
          <a:spcPct val="0"/>
        </a:spcBef>
        <a:spcAft>
          <a:spcPct val="0"/>
        </a:spcAft>
        <a:defRPr sz="4200">
          <a:solidFill>
            <a:schemeClr val="tx2"/>
          </a:solidFill>
          <a:latin typeface="Times New Roman" pitchFamily="18" charset="0"/>
          <a:cs typeface="Arial" charset="0"/>
        </a:defRPr>
      </a:lvl4pPr>
      <a:lvl5pPr algn="l" rtl="0" eaLnBrk="0" fontAlgn="base" hangingPunct="0">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9" name="Rectangle 3"/>
          <p:cNvSpPr>
            <a:spLocks noGrp="1" noChangeArrowheads="1"/>
          </p:cNvSpPr>
          <p:nvPr>
            <p:ph idx="1"/>
          </p:nvPr>
        </p:nvSpPr>
        <p:spPr>
          <a:xfrm>
            <a:off x="827584" y="1700808"/>
            <a:ext cx="7858571" cy="4286126"/>
          </a:xfrm>
        </p:spPr>
        <p:txBody>
          <a:bodyPr/>
          <a:lstStyle/>
          <a:p>
            <a:pPr algn="ctr" eaLnBrk="1" hangingPunct="1">
              <a:buFont typeface="Wingdings" pitchFamily="2" charset="2"/>
              <a:buNone/>
              <a:defRPr/>
            </a:pPr>
            <a:r>
              <a:rPr lang="en-GB" b="1" dirty="0"/>
              <a:t>Speaker cancellation of potential 	implicatures: discourse structure and relevance</a:t>
            </a:r>
          </a:p>
          <a:p>
            <a:pPr eaLnBrk="1" hangingPunct="1">
              <a:buFont typeface="Wingdings" pitchFamily="2" charset="2"/>
              <a:buNone/>
              <a:defRPr/>
            </a:pPr>
            <a:r>
              <a:rPr lang="en-GB" dirty="0">
                <a:effectLst>
                  <a:outerShdw blurRad="38100" dist="38100" dir="2700000" algn="tl">
                    <a:srgbClr val="FFFFFF"/>
                  </a:outerShdw>
                </a:effectLst>
              </a:rPr>
              <a:t>			</a:t>
            </a:r>
          </a:p>
          <a:p>
            <a:pPr algn="ctr" eaLnBrk="1" hangingPunct="1">
              <a:buFont typeface="Wingdings" pitchFamily="2" charset="2"/>
              <a:buNone/>
              <a:defRPr/>
            </a:pPr>
            <a:r>
              <a:rPr lang="en-GB" sz="2200" dirty="0">
                <a:effectLst>
                  <a:outerShdw blurRad="38100" dist="38100" dir="2700000" algn="tl">
                    <a:srgbClr val="FFFFFF"/>
                  </a:outerShdw>
                </a:effectLst>
              </a:rPr>
              <a:t>Begoña Vicente </a:t>
            </a:r>
          </a:p>
          <a:p>
            <a:pPr algn="ctr" eaLnBrk="1" hangingPunct="1">
              <a:buFont typeface="Wingdings" pitchFamily="2" charset="2"/>
              <a:buNone/>
              <a:defRPr/>
            </a:pPr>
            <a:r>
              <a:rPr lang="en-GB" sz="2200" dirty="0">
                <a:effectLst>
                  <a:outerShdw blurRad="38100" dist="38100" dir="2700000" algn="tl">
                    <a:srgbClr val="FFFFFF"/>
                  </a:outerShdw>
                </a:effectLst>
              </a:rPr>
              <a:t>(</a:t>
            </a:r>
            <a:r>
              <a:rPr lang="en-GB" sz="2200" dirty="0" err="1">
                <a:effectLst>
                  <a:outerShdw blurRad="38100" dist="38100" dir="2700000" algn="tl">
                    <a:srgbClr val="FFFFFF"/>
                  </a:outerShdw>
                </a:effectLst>
              </a:rPr>
              <a:t>begona.vicente@ehu.eus</a:t>
            </a:r>
            <a:r>
              <a:rPr lang="en-GB" sz="2200" dirty="0">
                <a:effectLst>
                  <a:outerShdw blurRad="38100" dist="38100" dir="2700000" algn="tl">
                    <a:srgbClr val="FFFFFF"/>
                  </a:outerShdw>
                </a:effectLst>
              </a:rPr>
              <a:t>)</a:t>
            </a:r>
          </a:p>
          <a:p>
            <a:pPr algn="ctr" eaLnBrk="1" hangingPunct="1">
              <a:buFont typeface="Wingdings" pitchFamily="2" charset="2"/>
              <a:buNone/>
              <a:defRPr/>
            </a:pPr>
            <a:r>
              <a:rPr lang="en-GB" sz="2200" dirty="0">
                <a:effectLst>
                  <a:outerShdw blurRad="38100" dist="38100" dir="2700000" algn="tl">
                    <a:srgbClr val="FFFFFF"/>
                  </a:outerShdw>
                </a:effectLst>
              </a:rPr>
              <a:t>		University of the Basque Country (Spain)</a:t>
            </a:r>
          </a:p>
          <a:p>
            <a:pPr algn="ctr" eaLnBrk="1" hangingPunct="1">
              <a:buFont typeface="Wingdings" pitchFamily="2" charset="2"/>
              <a:buNone/>
              <a:defRPr/>
            </a:pPr>
            <a:endParaRPr lang="en-GB" sz="2200" dirty="0">
              <a:effectLst>
                <a:outerShdw blurRad="38100" dist="38100" dir="2700000" algn="tl">
                  <a:srgbClr val="FFFFFF"/>
                </a:outerShdw>
              </a:effectLst>
            </a:endParaRPr>
          </a:p>
          <a:p>
            <a:pPr algn="ctr" eaLnBrk="1" hangingPunct="1">
              <a:buFont typeface="Wingdings" pitchFamily="2" charset="2"/>
              <a:buNone/>
              <a:defRPr/>
            </a:pPr>
            <a:r>
              <a:rPr lang="es-ES" sz="2200" dirty="0"/>
              <a:t>			</a:t>
            </a:r>
            <a:r>
              <a:rPr lang="es-ES" sz="2200" i="1" dirty="0"/>
              <a:t>RRN </a:t>
            </a:r>
            <a:r>
              <a:rPr lang="en-GB" sz="2200" i="1" dirty="0"/>
              <a:t>Conference, </a:t>
            </a:r>
            <a:r>
              <a:rPr lang="es-ES" sz="2200" dirty="0"/>
              <a:t>7th </a:t>
            </a:r>
            <a:r>
              <a:rPr lang="en-GB" sz="2200" dirty="0"/>
              <a:t>October</a:t>
            </a:r>
            <a:r>
              <a:rPr lang="es-ES" sz="2200" dirty="0"/>
              <a:t>, 2022</a:t>
            </a:r>
          </a:p>
        </p:txBody>
      </p:sp>
      <p:sp>
        <p:nvSpPr>
          <p:cNvPr id="3075" name="5 Marcador de número de diapositiva"/>
          <p:cNvSpPr>
            <a:spLocks noGrp="1"/>
          </p:cNvSpPr>
          <p:nvPr>
            <p:ph type="sldNum" sz="quarter" idx="12"/>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DD06611-EEDE-4635-A8A4-8048C8A4D43F}" type="slidenum">
              <a:rPr lang="es-ES" smtClean="0"/>
              <a:pPr eaLnBrk="1" hangingPunct="1"/>
              <a:t>1</a:t>
            </a:fld>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p:txBody>
          <a:bodyPr/>
          <a:lstStyle/>
          <a:p>
            <a:pPr marL="0" indent="0">
              <a:buNone/>
            </a:pPr>
            <a:r>
              <a:rPr lang="en-GB" sz="2000" dirty="0"/>
              <a:t>In this talk I </a:t>
            </a:r>
          </a:p>
          <a:p>
            <a:pPr marL="0" indent="0">
              <a:buNone/>
            </a:pPr>
            <a:r>
              <a:rPr lang="en-GB" sz="2000" dirty="0"/>
              <a:t>	• Explore the conditions that make a potential 	conversational implicature a pragmatically acceptable 	move, focusing on quantity inferences,</a:t>
            </a:r>
          </a:p>
          <a:p>
            <a:pPr marL="0" indent="0">
              <a:buNone/>
            </a:pPr>
            <a:r>
              <a:rPr lang="en-GB" sz="2000" dirty="0"/>
              <a:t> 	• Discuss the</a:t>
            </a:r>
            <a:r>
              <a:rPr lang="en-GB" sz="2000" b="1" dirty="0"/>
              <a:t> </a:t>
            </a:r>
            <a:r>
              <a:rPr lang="en-GB" sz="2000" b="1" i="1" dirty="0"/>
              <a:t>Question Under Discussion </a:t>
            </a:r>
            <a:r>
              <a:rPr lang="en-GB" sz="2000" b="1" dirty="0"/>
              <a:t>(QUD) 	approach </a:t>
            </a:r>
            <a:r>
              <a:rPr lang="en-GB" sz="2000" dirty="0"/>
              <a:t>to speaker cancellation of scalar inferences 	(SIs), as put forward by Mayol &amp;	Castroviejo (2013),</a:t>
            </a:r>
          </a:p>
          <a:p>
            <a:pPr marL="0" indent="0">
              <a:buNone/>
            </a:pPr>
            <a:r>
              <a:rPr lang="en-GB" sz="2000" dirty="0"/>
              <a:t>	 • Show that to fine tune its predictions, the QUD account 	requires a more general pragmatic theory, which like RT, 	places context selection and processing 	effort at the centre 	of utterance interpretation.</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2</a:t>
            </a:fld>
            <a:endParaRPr lang="es-ES"/>
          </a:p>
        </p:txBody>
      </p:sp>
    </p:spTree>
    <p:extLst>
      <p:ext uri="{BB962C8B-B14F-4D97-AF65-F5344CB8AC3E}">
        <p14:creationId xmlns:p14="http://schemas.microsoft.com/office/powerpoint/2010/main" val="3101574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sym typeface="Wingdings 3"/>
              </a:rPr>
              <a:t>Speaker cancellation of potential implicatures</a:t>
            </a:r>
            <a:endParaRPr lang="en-GB" sz="2000" dirty="0">
              <a:latin typeface="+mn-lt"/>
            </a:endParaRPr>
          </a:p>
        </p:txBody>
      </p:sp>
      <p:sp>
        <p:nvSpPr>
          <p:cNvPr id="3" name="2 Marcador de contenido"/>
          <p:cNvSpPr>
            <a:spLocks noGrp="1"/>
          </p:cNvSpPr>
          <p:nvPr>
            <p:ph idx="1"/>
          </p:nvPr>
        </p:nvSpPr>
        <p:spPr>
          <a:xfrm>
            <a:off x="899592" y="1700809"/>
            <a:ext cx="7632848" cy="4320480"/>
          </a:xfrm>
        </p:spPr>
        <p:txBody>
          <a:bodyPr/>
          <a:lstStyle/>
          <a:p>
            <a:pPr marL="0" indent="-457200" eaLnBrk="1" hangingPunct="1">
              <a:spcBef>
                <a:spcPts val="1200"/>
              </a:spcBef>
              <a:buNone/>
            </a:pPr>
            <a:r>
              <a:rPr lang="en-GB" sz="2200" dirty="0"/>
              <a:t>	 </a:t>
            </a:r>
            <a:r>
              <a:rPr lang="en-GB" sz="2000" dirty="0"/>
              <a:t>• Although all implicatures are, by definition, 	cancellable in Gricean terms (cf. Grice 1978:115-116; 	1981:186),</a:t>
            </a:r>
          </a:p>
          <a:p>
            <a:pPr marL="0" indent="-457200" eaLnBrk="1" hangingPunct="1">
              <a:spcBef>
                <a:spcPts val="1200"/>
              </a:spcBef>
              <a:buNone/>
            </a:pPr>
            <a:r>
              <a:rPr lang="en-GB" sz="2000" dirty="0"/>
              <a:t>	 •  Not all are felicitously speaker cancellable, because …</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a:t>
            </a:fld>
            <a:endParaRPr lang="es-ES" dirty="0"/>
          </a:p>
        </p:txBody>
      </p:sp>
    </p:spTree>
    <p:extLst>
      <p:ext uri="{BB962C8B-B14F-4D97-AF65-F5344CB8AC3E}">
        <p14:creationId xmlns:p14="http://schemas.microsoft.com/office/powerpoint/2010/main" val="3905043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sym typeface="Wingdings 3"/>
              </a:rPr>
              <a:t>Speaker cancellation of potential implicatures</a:t>
            </a:r>
            <a:endParaRPr lang="en-GB" sz="2000" dirty="0">
              <a:latin typeface="+mn-lt"/>
            </a:endParaRPr>
          </a:p>
        </p:txBody>
      </p:sp>
      <p:sp>
        <p:nvSpPr>
          <p:cNvPr id="3" name="2 Marcador de contenido"/>
          <p:cNvSpPr>
            <a:spLocks noGrp="1"/>
          </p:cNvSpPr>
          <p:nvPr>
            <p:ph idx="1"/>
          </p:nvPr>
        </p:nvSpPr>
        <p:spPr>
          <a:xfrm>
            <a:off x="827584" y="1772817"/>
            <a:ext cx="7848872" cy="4392488"/>
          </a:xfrm>
        </p:spPr>
        <p:txBody>
          <a:bodyPr/>
          <a:lstStyle/>
          <a:p>
            <a:pPr marL="0" indent="-457200" eaLnBrk="1" hangingPunct="1">
              <a:spcBef>
                <a:spcPts val="1200"/>
              </a:spcBef>
              <a:buNone/>
              <a:defRPr/>
            </a:pPr>
            <a:r>
              <a:rPr lang="en-GB" sz="2000" dirty="0">
                <a:effectLst>
                  <a:outerShdw blurRad="38100" dist="38100" dir="2700000" algn="tl">
                    <a:srgbClr val="FFFFFF"/>
                  </a:outerShdw>
                </a:effectLst>
              </a:rPr>
              <a:t>Speaker cancellation of a potential implicature is a conversational move which,</a:t>
            </a:r>
          </a:p>
          <a:p>
            <a:pPr marL="457200" indent="-457200" eaLnBrk="1" hangingPunct="1">
              <a:spcBef>
                <a:spcPts val="1200"/>
              </a:spcBef>
              <a:buNone/>
              <a:defRPr/>
            </a:pPr>
            <a:r>
              <a:rPr lang="en-GB" sz="2000" dirty="0">
                <a:effectLst>
                  <a:outerShdw blurRad="38100" dist="38100" dir="2700000" algn="tl">
                    <a:srgbClr val="FFFFFF"/>
                  </a:outerShdw>
                </a:effectLst>
              </a:rPr>
              <a:t>		• Is bound-up with speakers communicative intentions 	(cf. Carston 2010:344),</a:t>
            </a:r>
          </a:p>
          <a:p>
            <a:pPr marL="457200" indent="-457200" eaLnBrk="1" hangingPunct="1">
              <a:spcBef>
                <a:spcPts val="1200"/>
              </a:spcBef>
              <a:buNone/>
              <a:defRPr/>
            </a:pPr>
            <a:r>
              <a:rPr lang="en-GB" sz="2000" dirty="0"/>
              <a:t>	 	•  Pertains to the “situated act of speech” (cf. Jaszczolt 	2009:260),</a:t>
            </a:r>
          </a:p>
          <a:p>
            <a:pPr marL="457200" indent="-457200" eaLnBrk="1" hangingPunct="1">
              <a:spcBef>
                <a:spcPts val="1200"/>
              </a:spcBef>
              <a:buNone/>
              <a:defRPr/>
            </a:pPr>
            <a:r>
              <a:rPr lang="en-GB" sz="2000" dirty="0">
                <a:effectLst>
                  <a:outerShdw blurRad="38100" dist="38100" dir="2700000" algn="tl">
                    <a:srgbClr val="FFFFFF"/>
                  </a:outerShdw>
                </a:effectLst>
              </a:rPr>
              <a:t>		• Operates within the constraints of general pragmatic 	principles and, arguably, more specific discourse structure 	restrictions.</a:t>
            </a:r>
          </a:p>
          <a:p>
            <a:pPr marL="457200" indent="-457200" eaLnBrk="1" hangingPunct="1">
              <a:spcBef>
                <a:spcPts val="1200"/>
              </a:spcBef>
              <a:buNone/>
              <a:defRPr/>
            </a:pPr>
            <a:r>
              <a:rPr lang="en-GB" sz="2000" dirty="0">
                <a:effectLst>
                  <a:outerShdw blurRad="38100" dist="38100" dir="2700000" algn="tl">
                    <a:srgbClr val="FFFFFF"/>
                  </a:outerShdw>
                </a:effectLst>
              </a:rPr>
              <a:t>And so, as we would expect,</a:t>
            </a:r>
            <a:r>
              <a:rPr lang="en-GB" sz="2400" dirty="0"/>
              <a:t>	</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a:t>
            </a:fld>
            <a:endParaRPr lang="es-ES" dirty="0"/>
          </a:p>
        </p:txBody>
      </p:sp>
    </p:spTree>
    <p:extLst>
      <p:ext uri="{BB962C8B-B14F-4D97-AF65-F5344CB8AC3E}">
        <p14:creationId xmlns:p14="http://schemas.microsoft.com/office/powerpoint/2010/main" val="1077030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sym typeface="Wingdings 3"/>
              </a:rPr>
              <a:t>Speaker cancellation of potential implicatures</a:t>
            </a:r>
            <a:endParaRPr lang="en-GB" sz="2000" dirty="0">
              <a:latin typeface="+mn-lt"/>
            </a:endParaRPr>
          </a:p>
        </p:txBody>
      </p:sp>
      <p:sp>
        <p:nvSpPr>
          <p:cNvPr id="3" name="2 Marcador de contenido"/>
          <p:cNvSpPr>
            <a:spLocks noGrp="1"/>
          </p:cNvSpPr>
          <p:nvPr>
            <p:ph idx="1"/>
          </p:nvPr>
        </p:nvSpPr>
        <p:spPr/>
        <p:txBody>
          <a:bodyPr/>
          <a:lstStyle/>
          <a:p>
            <a:pPr marL="457200" indent="-457200" eaLnBrk="1" hangingPunct="1">
              <a:spcBef>
                <a:spcPts val="1200"/>
              </a:spcBef>
              <a:buNone/>
              <a:defRPr/>
            </a:pPr>
            <a:r>
              <a:rPr lang="en-GB" sz="2200" dirty="0">
                <a:effectLst>
                  <a:outerShdw blurRad="38100" dist="38100" dir="2700000" algn="tl">
                    <a:srgbClr val="FFFFFF"/>
                  </a:outerShdw>
                </a:effectLst>
              </a:rPr>
              <a:t>	</a:t>
            </a:r>
            <a:r>
              <a:rPr lang="en-GB" sz="2000" dirty="0">
                <a:effectLst>
                  <a:outerShdw blurRad="38100" dist="38100" dir="2700000" algn="tl">
                    <a:srgbClr val="FFFFFF"/>
                  </a:outerShdw>
                </a:effectLst>
              </a:rPr>
              <a:t>• An attempt at speaker cancellation will be more or less (in)felicitous.</a:t>
            </a:r>
          </a:p>
          <a:p>
            <a:pPr marL="457200" indent="-457200" eaLnBrk="1" hangingPunct="1">
              <a:spcBef>
                <a:spcPts val="1200"/>
              </a:spcBef>
              <a:buNone/>
              <a:defRPr/>
            </a:pPr>
            <a:r>
              <a:rPr lang="en-GB" sz="2000" dirty="0">
                <a:effectLst>
                  <a:outerShdw blurRad="38100" dist="38100" dir="2700000" algn="tl">
                    <a:srgbClr val="FFFFFF"/>
                  </a:outerShdw>
                </a:effectLst>
              </a:rPr>
              <a:t>	• The extent to which it will be (in)felicitous is inversely correlated with its strength: </a:t>
            </a:r>
            <a:r>
              <a:rPr lang="en-GB" sz="2000" b="1" dirty="0"/>
              <a:t>the more strongly communicated an implicature, the less speaker cancellable </a:t>
            </a:r>
            <a:r>
              <a:rPr lang="en-GB" sz="2000" dirty="0">
                <a:effectLst>
                  <a:outerShdw blurRad="38100" dist="38100" dir="2700000" algn="tl">
                    <a:srgbClr val="FFFFFF"/>
                  </a:outerShdw>
                </a:effectLst>
                <a:sym typeface="Wingdings 3"/>
              </a:rPr>
              <a:t>(cf. Sternau et al. 2015, 2017),</a:t>
            </a:r>
          </a:p>
          <a:p>
            <a:pPr marL="457200" indent="-457200" eaLnBrk="1" hangingPunct="1">
              <a:spcBef>
                <a:spcPts val="1200"/>
              </a:spcBef>
              <a:buNone/>
              <a:defRPr/>
            </a:pPr>
            <a:r>
              <a:rPr lang="en-GB" sz="2000" dirty="0">
                <a:effectLst>
                  <a:outerShdw blurRad="38100" dist="38100" dir="2700000" algn="tl">
                    <a:srgbClr val="FFFFFF"/>
                  </a:outerShdw>
                </a:effectLst>
                <a:sym typeface="Wingdings 3"/>
              </a:rPr>
              <a:t>where</a:t>
            </a:r>
          </a:p>
          <a:p>
            <a:pPr marL="0" indent="-457200" eaLnBrk="1" hangingPunct="1">
              <a:spcBef>
                <a:spcPts val="1200"/>
              </a:spcBef>
              <a:buNone/>
              <a:defRPr/>
            </a:pPr>
            <a:r>
              <a:rPr lang="en-GB" sz="2000" dirty="0">
                <a:effectLst>
                  <a:outerShdw blurRad="38100" dist="38100" dir="2700000" algn="tl">
                    <a:srgbClr val="FFFFFF"/>
                  </a:outerShdw>
                </a:effectLst>
                <a:sym typeface="Wingdings 3"/>
              </a:rPr>
              <a:t>	</a:t>
            </a:r>
            <a:r>
              <a:rPr lang="en-GB" sz="2000" dirty="0">
                <a:effectLst>
                  <a:outerShdw blurRad="38100" dist="38100" dir="2700000" algn="tl">
                    <a:srgbClr val="FFFFFF"/>
                  </a:outerShdw>
                </a:effectLst>
              </a:rPr>
              <a:t> • A contextual implication is a </a:t>
            </a:r>
            <a:r>
              <a:rPr lang="en-GB" sz="2000" b="1" dirty="0"/>
              <a:t>strong implicature </a:t>
            </a:r>
            <a:r>
              <a:rPr lang="en-GB" sz="2000" dirty="0"/>
              <a:t>if it must 	be derived for an interpretation to satisfy the hearer’s 	expectation of relevance (cf. Wilson &amp; Wharton 	2006:1569).</a:t>
            </a: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a:t>
            </a:fld>
            <a:endParaRPr lang="es-ES"/>
          </a:p>
        </p:txBody>
      </p:sp>
    </p:spTree>
    <p:extLst>
      <p:ext uri="{BB962C8B-B14F-4D97-AF65-F5344CB8AC3E}">
        <p14:creationId xmlns:p14="http://schemas.microsoft.com/office/powerpoint/2010/main" val="437952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br>
              <a:rPr lang="en-GB" sz="2000" dirty="0">
                <a:latin typeface="+mn-lt"/>
              </a:rPr>
            </a:br>
            <a:r>
              <a:rPr lang="en-GB" sz="2000" dirty="0">
                <a:latin typeface="+mn-lt"/>
              </a:rPr>
              <a:t>Quantity inferences and speaker cancellability</a:t>
            </a:r>
            <a:br>
              <a:rPr lang="en-GB" sz="2000" dirty="0"/>
            </a:br>
            <a:endParaRPr lang="en-GB" sz="2000" dirty="0"/>
          </a:p>
        </p:txBody>
      </p:sp>
      <p:sp>
        <p:nvSpPr>
          <p:cNvPr id="3" name="2 Marcador de contenido"/>
          <p:cNvSpPr>
            <a:spLocks noGrp="1"/>
          </p:cNvSpPr>
          <p:nvPr>
            <p:ph idx="1"/>
          </p:nvPr>
        </p:nvSpPr>
        <p:spPr/>
        <p:txBody>
          <a:bodyPr/>
          <a:lstStyle/>
          <a:p>
            <a:pPr marL="0" indent="0">
              <a:buNone/>
            </a:pPr>
            <a:r>
              <a:rPr lang="en-GB" sz="2000" dirty="0">
                <a:effectLst>
                  <a:outerShdw blurRad="38100" dist="38100" dir="2700000" algn="tl">
                    <a:srgbClr val="FFFFFF"/>
                  </a:outerShdw>
                </a:effectLst>
                <a:sym typeface="Wingdings 3"/>
              </a:rPr>
              <a:t>Quantity inferences are interesting for exploring the conditions for felicitous speaker cancellation of implicatures because</a:t>
            </a:r>
          </a:p>
          <a:p>
            <a:pPr marL="0" indent="0">
              <a:buNone/>
            </a:pPr>
            <a:endParaRPr lang="en-GB" sz="2000" dirty="0">
              <a:effectLst>
                <a:outerShdw blurRad="38100" dist="38100" dir="2700000" algn="tl">
                  <a:srgbClr val="FFFFFF"/>
                </a:outerShdw>
              </a:effectLst>
              <a:sym typeface="Wingdings 3"/>
            </a:endParaRPr>
          </a:p>
          <a:p>
            <a:pPr marL="0" indent="0">
              <a:buNone/>
            </a:pPr>
            <a:r>
              <a:rPr lang="en-GB" sz="2000" dirty="0">
                <a:effectLst>
                  <a:outerShdw blurRad="38100" dist="38100" dir="2700000" algn="tl">
                    <a:srgbClr val="FFFFFF"/>
                  </a:outerShdw>
                </a:effectLst>
                <a:sym typeface="Wingdings 3"/>
              </a:rPr>
              <a:t>	</a:t>
            </a:r>
            <a:r>
              <a:rPr lang="en-GB" sz="2000" dirty="0">
                <a:effectLst>
                  <a:outerShdw blurRad="38100" dist="38100" dir="2700000" algn="tl">
                    <a:srgbClr val="FFFFFF"/>
                  </a:outerShdw>
                </a:effectLst>
                <a:latin typeface="Arial"/>
                <a:cs typeface="Arial"/>
                <a:sym typeface="Wingdings 3"/>
              </a:rPr>
              <a:t>• </a:t>
            </a:r>
            <a:r>
              <a:rPr lang="en-GB" sz="2000" dirty="0">
                <a:effectLst>
                  <a:outerShdw blurRad="38100" dist="38100" dir="2700000" algn="tl">
                    <a:srgbClr val="FFFFFF"/>
                  </a:outerShdw>
                </a:effectLst>
                <a:sym typeface="Wingdings 3"/>
              </a:rPr>
              <a:t>Although removing a potential implicature always 	leaves the content of the sentence uttered unaffected,</a:t>
            </a:r>
          </a:p>
          <a:p>
            <a:pPr marL="0" indent="0">
              <a:buNone/>
            </a:pPr>
            <a:endParaRPr lang="en-GB" sz="2000" dirty="0">
              <a:effectLst>
                <a:outerShdw blurRad="38100" dist="38100" dir="2700000" algn="tl">
                  <a:srgbClr val="FFFFFF"/>
                </a:outerShdw>
              </a:effectLst>
              <a:sym typeface="Wingdings 3"/>
            </a:endParaRPr>
          </a:p>
          <a:p>
            <a:pPr marL="0" indent="0">
              <a:buNone/>
            </a:pPr>
            <a:r>
              <a:rPr lang="en-GB" sz="2000" dirty="0">
                <a:effectLst>
                  <a:outerShdw blurRad="38100" dist="38100" dir="2700000" algn="tl">
                    <a:srgbClr val="FFFFFF"/>
                  </a:outerShdw>
                </a:effectLst>
                <a:sym typeface="Wingdings 3"/>
              </a:rPr>
              <a:t>	</a:t>
            </a:r>
            <a:r>
              <a:rPr lang="en-GB" sz="2000" dirty="0">
                <a:effectLst>
                  <a:outerShdw blurRad="38100" dist="38100" dir="2700000" algn="tl">
                    <a:srgbClr val="FFFFFF"/>
                  </a:outerShdw>
                </a:effectLst>
                <a:latin typeface="Arial"/>
                <a:cs typeface="Arial"/>
                <a:sym typeface="Wingdings 3"/>
              </a:rPr>
              <a:t>• </a:t>
            </a:r>
            <a:r>
              <a:rPr lang="en-GB" sz="2000" dirty="0">
                <a:effectLst>
                  <a:outerShdw blurRad="38100" dist="38100" dir="2700000" algn="tl">
                    <a:srgbClr val="FFFFFF"/>
                  </a:outerShdw>
                </a:effectLst>
                <a:sym typeface="Wingdings 3"/>
              </a:rPr>
              <a:t>Only in the case of quantity inferences does the 	cancelling clause entail (semantically / contextually) the 	content of the immediately preceding utterance. </a:t>
            </a:r>
            <a:endParaRPr lang="en-GB" sz="20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a:t>
            </a:fld>
            <a:endParaRPr lang="es-ES"/>
          </a:p>
        </p:txBody>
      </p:sp>
    </p:spTree>
    <p:extLst>
      <p:ext uri="{BB962C8B-B14F-4D97-AF65-F5344CB8AC3E}">
        <p14:creationId xmlns:p14="http://schemas.microsoft.com/office/powerpoint/2010/main" val="2716633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Quantity inferences and speaker cancellability</a:t>
            </a:r>
          </a:p>
        </p:txBody>
      </p:sp>
      <p:sp>
        <p:nvSpPr>
          <p:cNvPr id="3" name="2 Marcador de contenido"/>
          <p:cNvSpPr>
            <a:spLocks noGrp="1"/>
          </p:cNvSpPr>
          <p:nvPr>
            <p:ph idx="1"/>
          </p:nvPr>
        </p:nvSpPr>
        <p:spPr>
          <a:xfrm>
            <a:off x="683568" y="1556792"/>
            <a:ext cx="8003232" cy="4574133"/>
          </a:xfrm>
        </p:spPr>
        <p:txBody>
          <a:bodyPr/>
          <a:lstStyle/>
          <a:p>
            <a:pPr marL="0" indent="0">
              <a:buNone/>
            </a:pPr>
            <a:r>
              <a:rPr lang="en-GB" sz="2400" dirty="0">
                <a:sym typeface="Wingdings 3"/>
              </a:rPr>
              <a:t>	</a:t>
            </a:r>
            <a:r>
              <a:rPr lang="en-GB" sz="2000" dirty="0">
                <a:sym typeface="Wingdings 3"/>
              </a:rPr>
              <a:t>Why does the speaker choose to produce a weak item 	immediately followed by a stronger one that entails it 	(self-repair excluded)?  </a:t>
            </a:r>
            <a:r>
              <a:rPr lang="en-GB" sz="2000" baseline="30000" dirty="0">
                <a:sym typeface="Wingdings 3"/>
              </a:rPr>
              <a:t>1</a:t>
            </a:r>
            <a:endParaRPr lang="en-GB" sz="2000" dirty="0">
              <a:sym typeface="Wingdings 3"/>
            </a:endParaRPr>
          </a:p>
          <a:p>
            <a:pPr marL="0" indent="0">
              <a:buNone/>
            </a:pPr>
            <a:endParaRPr lang="en-GB" sz="2000" dirty="0">
              <a:sym typeface="Wingdings 3"/>
            </a:endParaRPr>
          </a:p>
          <a:p>
            <a:pPr marL="0" indent="0">
              <a:buNone/>
            </a:pPr>
            <a:r>
              <a:rPr lang="en-GB" sz="2000" dirty="0">
                <a:sym typeface="Wingdings 3"/>
              </a:rPr>
              <a:t>	Why not produce the stronger utterance if that’s just what she 	wanted to communicate?</a:t>
            </a: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7</a:t>
            </a:fld>
            <a:endParaRPr lang="es-ES"/>
          </a:p>
        </p:txBody>
      </p:sp>
    </p:spTree>
    <p:extLst>
      <p:ext uri="{BB962C8B-B14F-4D97-AF65-F5344CB8AC3E}">
        <p14:creationId xmlns:p14="http://schemas.microsoft.com/office/powerpoint/2010/main" val="3739926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a:xfrm>
            <a:off x="755576" y="1628800"/>
            <a:ext cx="7931224" cy="4502125"/>
          </a:xfrm>
        </p:spPr>
        <p:txBody>
          <a:bodyPr/>
          <a:lstStyle/>
          <a:p>
            <a:pPr marL="0" indent="0" eaLnBrk="1" hangingPunct="1">
              <a:spcBef>
                <a:spcPts val="1200"/>
              </a:spcBef>
              <a:buNone/>
              <a:defRPr/>
            </a:pPr>
            <a:r>
              <a:rPr lang="en-GB" sz="2000" dirty="0">
                <a:sym typeface="Wingdings 3"/>
              </a:rPr>
              <a:t> Mayol &amp; Castroviejo’s (2013) proposal from </a:t>
            </a:r>
            <a:r>
              <a:rPr lang="en-GB" sz="2000" b="1" dirty="0">
                <a:sym typeface="Wingdings 3"/>
              </a:rPr>
              <a:t>QUD theory </a:t>
            </a:r>
            <a:r>
              <a:rPr lang="en-GB" sz="2000" dirty="0">
                <a:sym typeface="Wingdings 3"/>
              </a:rPr>
              <a:t>(Roberts 1996, 2012): </a:t>
            </a:r>
            <a:r>
              <a:rPr lang="en-GB" sz="2000" b="1" dirty="0">
                <a:sym typeface="Wingdings 3"/>
              </a:rPr>
              <a:t>The </a:t>
            </a:r>
            <a:r>
              <a:rPr lang="en-GB" sz="2000" b="1" i="1" dirty="0">
                <a:sym typeface="Wingdings 3"/>
              </a:rPr>
              <a:t>QUD constraint </a:t>
            </a:r>
          </a:p>
          <a:p>
            <a:pPr marL="0" indent="0" eaLnBrk="1" hangingPunct="1">
              <a:spcBef>
                <a:spcPts val="1200"/>
              </a:spcBef>
              <a:buNone/>
              <a:defRPr/>
            </a:pPr>
            <a:endParaRPr lang="en-GB" sz="2000" dirty="0">
              <a:sym typeface="Wingdings 3"/>
            </a:endParaRPr>
          </a:p>
          <a:p>
            <a:pPr marL="0" indent="0" eaLnBrk="1" hangingPunct="1">
              <a:spcBef>
                <a:spcPts val="1200"/>
              </a:spcBef>
              <a:buNone/>
              <a:defRPr/>
            </a:pPr>
            <a:r>
              <a:rPr lang="en-GB" sz="2000" dirty="0">
                <a:sym typeface="Wingdings 3"/>
              </a:rPr>
              <a:t>The general idea:</a:t>
            </a:r>
          </a:p>
          <a:p>
            <a:pPr marL="0" indent="0" eaLnBrk="1" hangingPunct="1">
              <a:spcBef>
                <a:spcPts val="1200"/>
              </a:spcBef>
              <a:buNone/>
              <a:defRPr/>
            </a:pPr>
            <a:r>
              <a:rPr lang="en-GB" sz="2000" dirty="0">
                <a:sym typeface="Wingdings 3"/>
              </a:rPr>
              <a:t>	Discourse structure, modelled in terms of the questions that 	utterances address, whether explicitly or implicitly 	formulated, determines when the cancellation of an SI will be 	felicitously carried out.</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8</a:t>
            </a:fld>
            <a:endParaRPr lang="es-ES"/>
          </a:p>
        </p:txBody>
      </p:sp>
    </p:spTree>
    <p:extLst>
      <p:ext uri="{BB962C8B-B14F-4D97-AF65-F5344CB8AC3E}">
        <p14:creationId xmlns:p14="http://schemas.microsoft.com/office/powerpoint/2010/main" val="1647304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p:txBody>
          <a:bodyPr/>
          <a:lstStyle/>
          <a:p>
            <a:pPr marL="0" indent="0" eaLnBrk="1" hangingPunct="1">
              <a:spcBef>
                <a:spcPts val="1200"/>
              </a:spcBef>
              <a:buNone/>
              <a:defRPr/>
            </a:pPr>
            <a:r>
              <a:rPr lang="en-GB" sz="2000" dirty="0">
                <a:sym typeface="Wingdings 3"/>
              </a:rPr>
              <a:t>Crucially,</a:t>
            </a:r>
            <a:r>
              <a:rPr lang="en-GB" sz="2000" dirty="0">
                <a:solidFill>
                  <a:srgbClr val="FF0000"/>
                </a:solidFill>
                <a:sym typeface="Wingdings 3"/>
              </a:rPr>
              <a:t> </a:t>
            </a:r>
            <a:r>
              <a:rPr lang="en-GB" sz="2000" dirty="0">
                <a:sym typeface="Wingdings 3"/>
              </a:rPr>
              <a:t>following Roberts 1996, in their proposal,</a:t>
            </a:r>
          </a:p>
          <a:p>
            <a:pPr marL="0" indent="0" eaLnBrk="1" hangingPunct="1">
              <a:spcBef>
                <a:spcPts val="1200"/>
              </a:spcBef>
              <a:buNone/>
              <a:defRPr/>
            </a:pPr>
            <a:endParaRPr lang="en-GB" sz="2000" dirty="0">
              <a:sym typeface="Wingdings 3"/>
            </a:endParaRPr>
          </a:p>
          <a:p>
            <a:pPr marL="0" indent="0" eaLnBrk="1" hangingPunct="1">
              <a:spcBef>
                <a:spcPts val="1200"/>
              </a:spcBef>
              <a:buNone/>
              <a:defRPr/>
            </a:pPr>
            <a:r>
              <a:rPr lang="en-GB" sz="2000" dirty="0">
                <a:sym typeface="Wingdings 3"/>
              </a:rPr>
              <a:t>	</a:t>
            </a:r>
            <a:r>
              <a:rPr lang="en-GB" sz="2000" dirty="0">
                <a:latin typeface="Arial"/>
                <a:cs typeface="Arial"/>
                <a:sym typeface="Wingdings 3"/>
              </a:rPr>
              <a:t>• </a:t>
            </a:r>
            <a:r>
              <a:rPr lang="en-GB" sz="2000" dirty="0">
                <a:sym typeface="Wingdings 3"/>
              </a:rPr>
              <a:t>A </a:t>
            </a:r>
            <a:r>
              <a:rPr lang="en-GB" sz="2000" b="1" dirty="0">
                <a:sym typeface="Wingdings 3"/>
              </a:rPr>
              <a:t>direct link </a:t>
            </a:r>
            <a:r>
              <a:rPr lang="en-GB" sz="2000" dirty="0">
                <a:sym typeface="Wingdings 3"/>
              </a:rPr>
              <a:t>is established between “the </a:t>
            </a:r>
            <a:r>
              <a:rPr lang="en-GB" sz="2000" b="1" dirty="0">
                <a:sym typeface="Wingdings 3"/>
              </a:rPr>
              <a:t>focus</a:t>
            </a:r>
            <a:r>
              <a:rPr lang="en-GB" sz="2000" dirty="0">
                <a:sym typeface="Wingdings 3"/>
              </a:rPr>
              <a:t> of a 	sentence and the discourse topic viewed as the </a:t>
            </a:r>
            <a:r>
              <a:rPr lang="en-GB" sz="2000" b="1" dirty="0">
                <a:sym typeface="Wingdings 3"/>
              </a:rPr>
              <a:t>QUD</a:t>
            </a:r>
            <a:r>
              <a:rPr lang="en-GB" sz="2000" dirty="0">
                <a:sym typeface="Wingdings 3"/>
              </a:rPr>
              <a:t>” 	(M&amp;C: 87). </a:t>
            </a:r>
          </a:p>
          <a:p>
            <a:pPr marL="0" indent="0" eaLnBrk="1" hangingPunct="1">
              <a:spcBef>
                <a:spcPts val="1200"/>
              </a:spcBef>
              <a:buNone/>
              <a:defRPr/>
            </a:pPr>
            <a:endParaRPr lang="en-GB" sz="2000" dirty="0">
              <a:sym typeface="Wingdings 3"/>
            </a:endParaRPr>
          </a:p>
          <a:p>
            <a:pPr marL="0" indent="0" eaLnBrk="1" hangingPunct="1">
              <a:spcBef>
                <a:spcPts val="1200"/>
              </a:spcBef>
              <a:buNone/>
              <a:defRPr/>
            </a:pPr>
            <a:r>
              <a:rPr lang="en-GB" sz="2000" dirty="0">
                <a:sym typeface="Wingdings 3"/>
              </a:rPr>
              <a:t>	 •  This is because in this discourse-oriented model, 	utterances and the questions they are an answer to must 	be </a:t>
            </a:r>
            <a:r>
              <a:rPr lang="en-GB" sz="2000" b="1" dirty="0">
                <a:sym typeface="Wingdings 3"/>
              </a:rPr>
              <a:t>congruent</a:t>
            </a:r>
            <a:r>
              <a:rPr lang="en-GB" sz="2000" dirty="0">
                <a:sym typeface="Wingdings 3"/>
              </a:rPr>
              <a:t> (cf. </a:t>
            </a:r>
            <a:r>
              <a:rPr lang="en-GB" sz="2000" dirty="0" err="1">
                <a:sym typeface="Wingdings 3"/>
              </a:rPr>
              <a:t>Velleman</a:t>
            </a:r>
            <a:r>
              <a:rPr lang="en-GB" sz="2000" dirty="0">
                <a:sym typeface="Wingdings 3"/>
              </a:rPr>
              <a:t> &amp; Becker 2015; </a:t>
            </a:r>
            <a:r>
              <a:rPr lang="en-GB" sz="2000" dirty="0" err="1">
                <a:sym typeface="Wingdings 3"/>
              </a:rPr>
              <a:t>Biever</a:t>
            </a:r>
            <a:r>
              <a:rPr lang="en-GB" sz="2000" dirty="0">
                <a:sym typeface="Wingdings 3"/>
              </a:rPr>
              <a:t> et al. 	2017.)</a:t>
            </a:r>
            <a:endParaRPr lang="en-GB" sz="2000" dirty="0">
              <a:solidFill>
                <a:srgbClr val="FF0000"/>
              </a:solidFill>
              <a:sym typeface="Wingdings 3"/>
            </a:endParaRP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9</a:t>
            </a:fld>
            <a:endParaRPr lang="es-ES"/>
          </a:p>
        </p:txBody>
      </p:sp>
    </p:spTree>
    <p:extLst>
      <p:ext uri="{BB962C8B-B14F-4D97-AF65-F5344CB8AC3E}">
        <p14:creationId xmlns:p14="http://schemas.microsoft.com/office/powerpoint/2010/main" val="2107949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p:txBody>
          <a:bodyPr/>
          <a:lstStyle/>
          <a:p>
            <a:pPr marL="0" indent="0">
              <a:buNone/>
            </a:pPr>
            <a:r>
              <a:rPr lang="en-GB" sz="2000" dirty="0"/>
              <a:t>M&amp;C formulate the following constraint on felicitous speaker cancellation of an SI:</a:t>
            </a:r>
          </a:p>
          <a:p>
            <a:pPr marL="0" indent="0">
              <a:buNone/>
            </a:pPr>
            <a:endParaRPr lang="en-GB" sz="2000" dirty="0"/>
          </a:p>
          <a:p>
            <a:pPr marL="0" indent="0" eaLnBrk="1" hangingPunct="1">
              <a:spcBef>
                <a:spcPts val="1200"/>
              </a:spcBef>
              <a:buNone/>
              <a:defRPr/>
            </a:pPr>
            <a:r>
              <a:rPr lang="en-GB" sz="2000" b="1" dirty="0">
                <a:effectLst>
                  <a:outerShdw blurRad="38100" dist="38100" dir="2700000" algn="tl">
                    <a:srgbClr val="FFFFFF"/>
                  </a:outerShdw>
                </a:effectLst>
                <a:sym typeface="Wingdings 3"/>
              </a:rPr>
              <a:t>The </a:t>
            </a:r>
            <a:r>
              <a:rPr lang="en-GB" sz="2000" b="1" i="1" dirty="0">
                <a:effectLst>
                  <a:outerShdw blurRad="38100" dist="38100" dir="2700000" algn="tl">
                    <a:srgbClr val="FFFFFF"/>
                  </a:outerShdw>
                </a:effectLst>
                <a:sym typeface="Wingdings 3"/>
              </a:rPr>
              <a:t>QUD constraint on cancelling </a:t>
            </a:r>
            <a:r>
              <a:rPr lang="en-GB" sz="2000" dirty="0">
                <a:effectLst>
                  <a:outerShdw blurRad="38100" dist="38100" dir="2700000" algn="tl">
                    <a:srgbClr val="FFFFFF"/>
                  </a:outerShdw>
                </a:effectLst>
                <a:sym typeface="Wingdings 3"/>
              </a:rPr>
              <a:t>		</a:t>
            </a:r>
          </a:p>
          <a:p>
            <a:pPr marL="0" indent="0" eaLnBrk="1" hangingPunct="1">
              <a:spcBef>
                <a:spcPts val="1200"/>
              </a:spcBef>
              <a:buNone/>
              <a:defRPr/>
            </a:pPr>
            <a:r>
              <a:rPr lang="en-GB" sz="2000" dirty="0">
                <a:effectLst>
                  <a:outerShdw blurRad="38100" dist="38100" dir="2700000" algn="tl">
                    <a:srgbClr val="FFFFFF"/>
                  </a:outerShdw>
                </a:effectLst>
                <a:sym typeface="Wingdings 3"/>
              </a:rPr>
              <a:t>	The operation of cancelling presupposes a QUD 	?q, such that QUD ?q ≠ last (QUD) (Op.cit.:88)</a:t>
            </a:r>
            <a:r>
              <a:rPr lang="en-GB" sz="2000" baseline="30000" dirty="0">
                <a:effectLst>
                  <a:outerShdw blurRad="38100" dist="38100" dir="2700000" algn="tl">
                    <a:srgbClr val="FFFFFF"/>
                  </a:outerShdw>
                </a:effectLst>
                <a:sym typeface="Wingdings 3"/>
              </a:rPr>
              <a:t> 2</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10</a:t>
            </a:fld>
            <a:endParaRPr lang="es-ES"/>
          </a:p>
        </p:txBody>
      </p:sp>
    </p:spTree>
    <p:extLst>
      <p:ext uri="{BB962C8B-B14F-4D97-AF65-F5344CB8AC3E}">
        <p14:creationId xmlns:p14="http://schemas.microsoft.com/office/powerpoint/2010/main" val="579172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p:txBody>
          <a:bodyPr/>
          <a:lstStyle/>
          <a:p>
            <a:pPr marL="0" indent="0">
              <a:buNone/>
            </a:pPr>
            <a:r>
              <a:rPr lang="en-GB" sz="2000" dirty="0"/>
              <a:t>This means that </a:t>
            </a:r>
          </a:p>
          <a:p>
            <a:pPr marL="0" indent="0">
              <a:buNone/>
            </a:pPr>
            <a:endParaRPr lang="en-GB" sz="2000" dirty="0"/>
          </a:p>
          <a:p>
            <a:pPr marL="0" indent="0">
              <a:buNone/>
            </a:pPr>
            <a:r>
              <a:rPr lang="en-GB" sz="2000" dirty="0">
                <a:effectLst>
                  <a:outerShdw blurRad="38100" dist="38100" dir="2700000" algn="tl">
                    <a:srgbClr val="FFFFFF"/>
                  </a:outerShdw>
                </a:effectLst>
                <a:sym typeface="Wingdings 3"/>
              </a:rPr>
              <a:t>	• An SI will </a:t>
            </a:r>
            <a:r>
              <a:rPr lang="en-GB" sz="2000" b="1" dirty="0">
                <a:effectLst>
                  <a:outerShdw blurRad="38100" dist="38100" dir="2700000" algn="tl">
                    <a:srgbClr val="FFFFFF"/>
                  </a:outerShdw>
                </a:effectLst>
                <a:sym typeface="Wingdings 3"/>
              </a:rPr>
              <a:t>not</a:t>
            </a:r>
            <a:r>
              <a:rPr lang="en-GB" sz="2000" dirty="0">
                <a:effectLst>
                  <a:outerShdw blurRad="38100" dist="38100" dir="2700000" algn="tl">
                    <a:srgbClr val="FFFFFF"/>
                  </a:outerShdw>
                </a:effectLst>
                <a:sym typeface="Wingdings 3"/>
              </a:rPr>
              <a:t> be </a:t>
            </a:r>
            <a:r>
              <a:rPr lang="en-GB" sz="2000" b="1" dirty="0">
                <a:effectLst>
                  <a:outerShdw blurRad="38100" dist="38100" dir="2700000" algn="tl">
                    <a:srgbClr val="FFFFFF"/>
                  </a:outerShdw>
                </a:effectLst>
                <a:sym typeface="Wingdings 3"/>
              </a:rPr>
              <a:t>felicitously</a:t>
            </a:r>
            <a:r>
              <a:rPr lang="en-GB" sz="2000" dirty="0">
                <a:effectLst>
                  <a:outerShdw blurRad="38100" dist="38100" dir="2700000" algn="tl">
                    <a:srgbClr val="FFFFFF"/>
                  </a:outerShdw>
                </a:effectLst>
                <a:sym typeface="Wingdings 3"/>
              </a:rPr>
              <a:t> </a:t>
            </a:r>
            <a:r>
              <a:rPr lang="en-GB" sz="2000" b="1" dirty="0">
                <a:effectLst>
                  <a:outerShdw blurRad="38100" dist="38100" dir="2700000" algn="tl">
                    <a:srgbClr val="FFFFFF"/>
                  </a:outerShdw>
                </a:effectLst>
                <a:sym typeface="Wingdings 3"/>
              </a:rPr>
              <a:t>cancelled</a:t>
            </a:r>
            <a:r>
              <a:rPr lang="en-GB" sz="2000" dirty="0">
                <a:effectLst>
                  <a:outerShdw blurRad="38100" dist="38100" dir="2700000" algn="tl">
                    <a:srgbClr val="FFFFFF"/>
                  </a:outerShdw>
                </a:effectLst>
                <a:sym typeface="Wingdings 3"/>
              </a:rPr>
              <a:t> when it 	addresses the current QUD, as in (1):</a:t>
            </a:r>
          </a:p>
          <a:p>
            <a:pPr marL="0" indent="0">
              <a:buNone/>
            </a:pPr>
            <a:endParaRPr lang="en-GB" sz="2000" dirty="0">
              <a:effectLst>
                <a:outerShdw blurRad="38100" dist="38100" dir="2700000" algn="tl">
                  <a:srgbClr val="FFFFFF"/>
                </a:outerShdw>
              </a:effectLst>
              <a:sym typeface="Wingdings 3"/>
            </a:endParaRPr>
          </a:p>
          <a:p>
            <a:pPr marL="0" indent="0" eaLnBrk="1" hangingPunct="1">
              <a:spcBef>
                <a:spcPts val="600"/>
              </a:spcBef>
              <a:buNone/>
              <a:defRPr/>
            </a:pPr>
            <a:r>
              <a:rPr lang="en-GB" sz="2000" dirty="0">
                <a:sym typeface="Wingdings 3"/>
              </a:rPr>
              <a:t>(1) 	A: How many exams did you pass?</a:t>
            </a:r>
          </a:p>
          <a:p>
            <a:pPr marL="0" indent="0" eaLnBrk="1" hangingPunct="1">
              <a:spcBef>
                <a:spcPts val="600"/>
              </a:spcBef>
              <a:buNone/>
              <a:defRPr/>
            </a:pPr>
            <a:r>
              <a:rPr lang="en-GB" sz="2000" dirty="0">
                <a:sym typeface="Wingdings 3"/>
              </a:rPr>
              <a:t>	B:  	a. I passed [</a:t>
            </a:r>
            <a:r>
              <a:rPr lang="en-GB" sz="2000" dirty="0" err="1">
                <a:sym typeface="Wingdings 3"/>
              </a:rPr>
              <a:t>some</a:t>
            </a:r>
            <a:r>
              <a:rPr lang="en-GB" sz="2000" baseline="-25000" dirty="0" err="1">
                <a:sym typeface="Wingdings 3"/>
              </a:rPr>
              <a:t>F</a:t>
            </a:r>
            <a:r>
              <a:rPr lang="en-GB" sz="2000" dirty="0">
                <a:sym typeface="Wingdings 3"/>
              </a:rPr>
              <a:t>] of my exams. </a:t>
            </a:r>
          </a:p>
          <a:p>
            <a:pPr marL="0" indent="0" eaLnBrk="1" hangingPunct="1">
              <a:spcBef>
                <a:spcPts val="600"/>
              </a:spcBef>
              <a:buNone/>
              <a:defRPr/>
            </a:pPr>
            <a:r>
              <a:rPr lang="en-GB" sz="2000" dirty="0">
                <a:sym typeface="Wingdings 3"/>
              </a:rPr>
              <a:t>		b. # In fact, I passed all of them.</a:t>
            </a:r>
          </a:p>
          <a:p>
            <a:pPr marL="0" indent="0" eaLnBrk="1" hangingPunct="1">
              <a:spcBef>
                <a:spcPts val="600"/>
              </a:spcBef>
              <a:buNone/>
              <a:defRPr/>
            </a:pPr>
            <a:r>
              <a:rPr lang="en-GB" sz="2000" dirty="0">
                <a:sym typeface="Wingdings 3"/>
              </a:rPr>
              <a:t>		c. </a:t>
            </a:r>
            <a:r>
              <a:rPr lang="en-GB" sz="2000" strike="sngStrike" dirty="0">
                <a:sym typeface="Wingdings 3"/>
              </a:rPr>
              <a:t>&gt;&gt;</a:t>
            </a:r>
            <a:r>
              <a:rPr lang="en-GB" sz="2000" dirty="0">
                <a:sym typeface="Wingdings 3"/>
              </a:rPr>
              <a:t> B didn't pass all of her exams.</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11</a:t>
            </a:fld>
            <a:endParaRPr lang="es-ES"/>
          </a:p>
        </p:txBody>
      </p:sp>
    </p:spTree>
    <p:extLst>
      <p:ext uri="{BB962C8B-B14F-4D97-AF65-F5344CB8AC3E}">
        <p14:creationId xmlns:p14="http://schemas.microsoft.com/office/powerpoint/2010/main" val="3265419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endParaRPr lang="en-GB" sz="2000" i="1" dirty="0">
              <a:latin typeface="+mn-lt"/>
            </a:endParaRPr>
          </a:p>
        </p:txBody>
      </p:sp>
      <p:sp>
        <p:nvSpPr>
          <p:cNvPr id="3" name="2 Marcador de contenido"/>
          <p:cNvSpPr>
            <a:spLocks noGrp="1"/>
          </p:cNvSpPr>
          <p:nvPr>
            <p:ph idx="1"/>
          </p:nvPr>
        </p:nvSpPr>
        <p:spPr>
          <a:xfrm>
            <a:off x="899592" y="1700808"/>
            <a:ext cx="7776864" cy="4536504"/>
          </a:xfrm>
        </p:spPr>
        <p:txBody>
          <a:bodyPr/>
          <a:lstStyle/>
          <a:p>
            <a:pPr marL="0" indent="0" eaLnBrk="1" hangingPunct="1">
              <a:spcBef>
                <a:spcPts val="600"/>
              </a:spcBef>
              <a:buNone/>
              <a:defRPr/>
            </a:pPr>
            <a:r>
              <a:rPr lang="en-GB" sz="2000" dirty="0">
                <a:sym typeface="Wingdings 3"/>
              </a:rPr>
              <a:t>And (2):</a:t>
            </a:r>
          </a:p>
          <a:p>
            <a:pPr marL="0" indent="0" eaLnBrk="1" hangingPunct="1">
              <a:spcBef>
                <a:spcPts val="600"/>
              </a:spcBef>
              <a:buNone/>
              <a:defRPr/>
            </a:pPr>
            <a:endParaRPr lang="en-GB" sz="2000" dirty="0">
              <a:sym typeface="Wingdings 3"/>
            </a:endParaRPr>
          </a:p>
          <a:p>
            <a:pPr marL="0" lvl="2" indent="0" eaLnBrk="1" hangingPunct="1">
              <a:spcBef>
                <a:spcPts val="600"/>
              </a:spcBef>
              <a:buNone/>
              <a:defRPr/>
            </a:pPr>
            <a:r>
              <a:rPr lang="en-GB" sz="2000" dirty="0">
                <a:sym typeface="Wingdings 3"/>
              </a:rPr>
              <a:t>(2) 	A: How many cars do you have? </a:t>
            </a:r>
          </a:p>
          <a:p>
            <a:pPr marL="0" lvl="2" indent="0" eaLnBrk="1" hangingPunct="1">
              <a:spcBef>
                <a:spcPts val="600"/>
              </a:spcBef>
              <a:buNone/>
              <a:defRPr/>
            </a:pPr>
            <a:r>
              <a:rPr lang="en-GB" sz="2000" dirty="0">
                <a:sym typeface="Wingdings 3"/>
              </a:rPr>
              <a:t>	B: 	a. I have [</a:t>
            </a:r>
            <a:r>
              <a:rPr lang="en-GB" sz="2000" dirty="0" err="1">
                <a:sym typeface="Wingdings 3"/>
              </a:rPr>
              <a:t>two</a:t>
            </a:r>
            <a:r>
              <a:rPr lang="en-GB" sz="2000" baseline="-25000" dirty="0" err="1">
                <a:sym typeface="Wingdings 3"/>
              </a:rPr>
              <a:t>F</a:t>
            </a:r>
            <a:r>
              <a:rPr lang="en-GB" sz="2000" dirty="0">
                <a:sym typeface="Wingdings 3"/>
              </a:rPr>
              <a:t>] cars. </a:t>
            </a:r>
          </a:p>
          <a:p>
            <a:pPr marL="0" lvl="2" indent="0" eaLnBrk="1" hangingPunct="1">
              <a:spcBef>
                <a:spcPts val="600"/>
              </a:spcBef>
              <a:buNone/>
              <a:defRPr/>
            </a:pPr>
            <a:r>
              <a:rPr lang="en-GB" sz="2000" dirty="0">
                <a:sym typeface="Wingdings 3"/>
              </a:rPr>
              <a:t>		b. # In fact, I have three.</a:t>
            </a:r>
          </a:p>
          <a:p>
            <a:pPr marL="0" lvl="2" indent="0" eaLnBrk="1" hangingPunct="1">
              <a:spcBef>
                <a:spcPts val="600"/>
              </a:spcBef>
              <a:buNone/>
              <a:defRPr/>
            </a:pPr>
            <a:r>
              <a:rPr lang="en-GB" sz="2000" dirty="0">
                <a:sym typeface="Wingdings 3"/>
              </a:rPr>
              <a:t>		c. </a:t>
            </a:r>
            <a:r>
              <a:rPr lang="en-GB" sz="2000" strike="sngStrike" dirty="0">
                <a:sym typeface="Wingdings 3"/>
              </a:rPr>
              <a:t>&gt;&gt;</a:t>
            </a:r>
            <a:r>
              <a:rPr lang="en-GB" sz="2000" dirty="0">
                <a:sym typeface="Wingdings 3"/>
              </a:rPr>
              <a:t> B doesn’t have three cars.</a:t>
            </a:r>
            <a:endParaRPr lang="en-GB" sz="2400" dirty="0">
              <a:sym typeface="Wingdings 3"/>
            </a:endParaRP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12</a:t>
            </a:fld>
            <a:endParaRPr lang="es-ES"/>
          </a:p>
        </p:txBody>
      </p:sp>
    </p:spTree>
    <p:extLst>
      <p:ext uri="{BB962C8B-B14F-4D97-AF65-F5344CB8AC3E}">
        <p14:creationId xmlns:p14="http://schemas.microsoft.com/office/powerpoint/2010/main" val="2238104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p:txBody>
          <a:bodyPr/>
          <a:lstStyle/>
          <a:p>
            <a:pPr marL="0" indent="0">
              <a:buNone/>
            </a:pPr>
            <a:r>
              <a:rPr lang="en-GB" sz="2000" dirty="0">
                <a:effectLst>
                  <a:outerShdw blurRad="38100" dist="38100" dir="2700000" algn="tl">
                    <a:srgbClr val="FFFFFF"/>
                  </a:outerShdw>
                </a:effectLst>
                <a:sym typeface="Wingdings 3"/>
              </a:rPr>
              <a:t>In contrast,</a:t>
            </a:r>
          </a:p>
          <a:p>
            <a:pPr marL="0" indent="0">
              <a:buNone/>
            </a:pPr>
            <a:endParaRPr lang="en-GB" sz="2000" dirty="0"/>
          </a:p>
          <a:p>
            <a:pPr marL="0" indent="0">
              <a:buNone/>
            </a:pPr>
            <a:r>
              <a:rPr lang="en-GB" sz="2000" dirty="0">
                <a:effectLst>
                  <a:outerShdw blurRad="38100" dist="38100" dir="2700000" algn="tl">
                    <a:srgbClr val="FFFFFF"/>
                  </a:outerShdw>
                </a:effectLst>
                <a:sym typeface="Wingdings 3"/>
              </a:rPr>
              <a:t>	• A cancelling clause introduced by ‘in fact’ will be 	felicitous when it addresses a QUD which is different from 	the current one. 	</a:t>
            </a:r>
          </a:p>
          <a:p>
            <a:pPr marL="0" indent="0">
              <a:buNone/>
            </a:pPr>
            <a:endParaRPr lang="en-GB" sz="2000" dirty="0">
              <a:effectLst>
                <a:outerShdw blurRad="38100" dist="38100" dir="2700000" algn="tl">
                  <a:srgbClr val="FFFFFF"/>
                </a:outerShdw>
              </a:effectLst>
              <a:sym typeface="Wingdings 3"/>
            </a:endParaRPr>
          </a:p>
          <a:p>
            <a:pPr marL="0" lvl="2" indent="0" eaLnBrk="1" hangingPunct="1">
              <a:spcBef>
                <a:spcPts val="600"/>
              </a:spcBef>
              <a:buNone/>
              <a:defRPr/>
            </a:pPr>
            <a:r>
              <a:rPr lang="en-GB" sz="2000" dirty="0">
                <a:sym typeface="Wingdings 3"/>
              </a:rPr>
              <a:t>(3) 	A: Who passed some of their exams?</a:t>
            </a:r>
          </a:p>
          <a:p>
            <a:pPr marL="0" lvl="2" indent="0" eaLnBrk="1" hangingPunct="1">
              <a:spcBef>
                <a:spcPts val="600"/>
              </a:spcBef>
              <a:buNone/>
              <a:defRPr/>
            </a:pPr>
            <a:r>
              <a:rPr lang="en-GB" sz="2000" dirty="0">
                <a:sym typeface="Wingdings 3"/>
              </a:rPr>
              <a:t>	B: 	a. [I</a:t>
            </a:r>
            <a:r>
              <a:rPr lang="en-GB" sz="2000" baseline="-25000" dirty="0">
                <a:sym typeface="Wingdings 3"/>
              </a:rPr>
              <a:t>F</a:t>
            </a:r>
            <a:r>
              <a:rPr lang="en-GB" sz="2000" dirty="0">
                <a:sym typeface="Wingdings 3"/>
              </a:rPr>
              <a:t>] passed some. </a:t>
            </a:r>
          </a:p>
          <a:p>
            <a:pPr marL="0" lvl="2" indent="0" eaLnBrk="1" hangingPunct="1">
              <a:spcBef>
                <a:spcPts val="600"/>
              </a:spcBef>
              <a:buNone/>
              <a:defRPr/>
            </a:pPr>
            <a:r>
              <a:rPr lang="en-GB" sz="2000" dirty="0">
                <a:sym typeface="Wingdings 3"/>
              </a:rPr>
              <a:t>		b. </a:t>
            </a:r>
            <a:r>
              <a:rPr lang="en-GB" sz="2000" dirty="0">
                <a:sym typeface="Wingdings 2"/>
              </a:rPr>
              <a:t> </a:t>
            </a:r>
            <a:r>
              <a:rPr lang="en-GB" sz="2000" dirty="0">
                <a:sym typeface="Wingdings 3"/>
              </a:rPr>
              <a:t>In fact, I passed all of them. (QUD 				shift to ‘How many exams did you pass?’)</a:t>
            </a:r>
          </a:p>
          <a:p>
            <a:pPr marL="0" indent="0" eaLnBrk="1" hangingPunct="1">
              <a:spcBef>
                <a:spcPts val="600"/>
              </a:spcBef>
              <a:buNone/>
              <a:defRPr/>
            </a:pPr>
            <a:r>
              <a:rPr lang="en-GB" sz="2000" dirty="0">
                <a:sym typeface="Wingdings 3"/>
              </a:rPr>
              <a:t>		c. </a:t>
            </a:r>
            <a:r>
              <a:rPr lang="en-GB" sz="2000" strike="sngStrike" dirty="0">
                <a:sym typeface="Wingdings 3"/>
              </a:rPr>
              <a:t>&gt;&gt;</a:t>
            </a:r>
            <a:r>
              <a:rPr lang="en-GB" sz="2000" dirty="0">
                <a:sym typeface="Wingdings 3"/>
              </a:rPr>
              <a:t> B didn't pass all of her exams.</a:t>
            </a:r>
            <a:endParaRPr lang="en-GB" sz="2200" dirty="0">
              <a:effectLst>
                <a:outerShdw blurRad="38100" dist="38100" dir="2700000" algn="tl">
                  <a:srgbClr val="FFFFFF"/>
                </a:outerShdw>
              </a:effectLst>
              <a:sym typeface="Wingdings 3"/>
            </a:endParaRP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13</a:t>
            </a:fld>
            <a:endParaRPr lang="es-ES"/>
          </a:p>
        </p:txBody>
      </p:sp>
    </p:spTree>
    <p:extLst>
      <p:ext uri="{BB962C8B-B14F-4D97-AF65-F5344CB8AC3E}">
        <p14:creationId xmlns:p14="http://schemas.microsoft.com/office/powerpoint/2010/main" val="3548717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p:txBody>
          <a:bodyPr/>
          <a:lstStyle/>
          <a:p>
            <a:pPr marL="0" lvl="2" indent="0" eaLnBrk="1" hangingPunct="1">
              <a:spcBef>
                <a:spcPts val="600"/>
              </a:spcBef>
              <a:buNone/>
              <a:defRPr/>
            </a:pPr>
            <a:r>
              <a:rPr lang="en-GB" sz="2000" dirty="0">
                <a:sym typeface="Wingdings 3"/>
              </a:rPr>
              <a:t>And (4):</a:t>
            </a:r>
          </a:p>
          <a:p>
            <a:pPr marL="0" lvl="2" indent="0" eaLnBrk="1" hangingPunct="1">
              <a:spcBef>
                <a:spcPts val="600"/>
              </a:spcBef>
              <a:buNone/>
              <a:defRPr/>
            </a:pPr>
            <a:endParaRPr lang="en-GB" sz="2000" dirty="0">
              <a:sym typeface="Wingdings 3"/>
            </a:endParaRPr>
          </a:p>
          <a:p>
            <a:pPr marL="0" lvl="2" indent="0" eaLnBrk="1" hangingPunct="1">
              <a:spcBef>
                <a:spcPts val="600"/>
              </a:spcBef>
              <a:buNone/>
              <a:defRPr/>
            </a:pPr>
            <a:r>
              <a:rPr lang="en-GB" sz="2000" dirty="0">
                <a:sym typeface="Wingdings 3"/>
              </a:rPr>
              <a:t>(4) 	A: Who has two cars?</a:t>
            </a:r>
          </a:p>
          <a:p>
            <a:pPr marL="0" lvl="2" indent="0" eaLnBrk="1" hangingPunct="1">
              <a:spcBef>
                <a:spcPts val="600"/>
              </a:spcBef>
              <a:buNone/>
              <a:defRPr/>
            </a:pPr>
            <a:r>
              <a:rPr lang="en-GB" sz="2000" dirty="0">
                <a:sym typeface="Wingdings 3"/>
              </a:rPr>
              <a:t>	B: 	a. [</a:t>
            </a:r>
            <a:r>
              <a:rPr lang="en-GB" sz="2000" dirty="0" err="1">
                <a:sym typeface="Wingdings 3"/>
              </a:rPr>
              <a:t>John</a:t>
            </a:r>
            <a:r>
              <a:rPr lang="en-GB" sz="2000" baseline="-25000" dirty="0" err="1">
                <a:sym typeface="Wingdings 3"/>
              </a:rPr>
              <a:t>F</a:t>
            </a:r>
            <a:r>
              <a:rPr lang="en-GB" sz="2000" dirty="0">
                <a:sym typeface="Wingdings 3"/>
              </a:rPr>
              <a:t>] has two cars. </a:t>
            </a:r>
          </a:p>
          <a:p>
            <a:pPr marL="0" lvl="2" indent="0" eaLnBrk="1" hangingPunct="1">
              <a:spcBef>
                <a:spcPts val="600"/>
              </a:spcBef>
              <a:buNone/>
              <a:defRPr/>
            </a:pPr>
            <a:r>
              <a:rPr lang="en-GB" sz="2000" dirty="0">
                <a:sym typeface="Wingdings 3"/>
              </a:rPr>
              <a:t>		b. </a:t>
            </a:r>
            <a:r>
              <a:rPr lang="en-GB" sz="2000" dirty="0">
                <a:sym typeface="Wingdings 2"/>
              </a:rPr>
              <a:t> </a:t>
            </a:r>
            <a:r>
              <a:rPr lang="en-GB" sz="2000" dirty="0">
                <a:sym typeface="Wingdings 3"/>
              </a:rPr>
              <a:t>In fact, he has three. (QUD shift to 				‘How many cars do you have?’)</a:t>
            </a:r>
          </a:p>
          <a:p>
            <a:pPr marL="0" lvl="2" indent="0" eaLnBrk="1" hangingPunct="1">
              <a:spcBef>
                <a:spcPts val="600"/>
              </a:spcBef>
              <a:buNone/>
              <a:defRPr/>
            </a:pPr>
            <a:r>
              <a:rPr lang="en-GB" sz="2000" dirty="0">
                <a:sym typeface="Wingdings 3"/>
              </a:rPr>
              <a:t>		c. </a:t>
            </a:r>
            <a:r>
              <a:rPr lang="en-GB" sz="2000" strike="sngStrike" dirty="0">
                <a:sym typeface="Wingdings 3"/>
              </a:rPr>
              <a:t>&gt;&gt;</a:t>
            </a:r>
            <a:r>
              <a:rPr lang="en-GB" sz="2000" dirty="0">
                <a:sym typeface="Wingdings 3"/>
              </a:rPr>
              <a:t> B doesn’t have three cars.</a:t>
            </a:r>
          </a:p>
          <a:p>
            <a:pPr marL="0" lvl="2" indent="0" eaLnBrk="1" hangingPunct="1">
              <a:spcBef>
                <a:spcPts val="600"/>
              </a:spcBef>
              <a:buNone/>
              <a:defRPr/>
            </a:pPr>
            <a:endParaRPr lang="en-GB" sz="2000" dirty="0">
              <a:sym typeface="Wingdings 3"/>
            </a:endParaRPr>
          </a:p>
          <a:p>
            <a:pPr marL="0" lvl="2" indent="0" eaLnBrk="1" hangingPunct="1">
              <a:spcBef>
                <a:spcPts val="600"/>
              </a:spcBef>
              <a:buNone/>
              <a:defRPr/>
            </a:pPr>
            <a:r>
              <a:rPr lang="en-GB" sz="2000" dirty="0">
                <a:effectLst>
                  <a:outerShdw blurRad="38100" dist="38100" dir="2700000" algn="tl">
                    <a:srgbClr val="FFFFFF"/>
                  </a:outerShdw>
                </a:effectLst>
                <a:sym typeface="Wingdings 3"/>
              </a:rPr>
              <a:t>	• </a:t>
            </a:r>
            <a:r>
              <a:rPr lang="en-GB" sz="2000" dirty="0"/>
              <a:t>In addressing a new QUD (= introducing a new 	topic of discourse) the felicitous cancelling clause 	moves the discourse forward.</a:t>
            </a:r>
            <a:endParaRPr lang="en-GB" sz="2000" dirty="0">
              <a:effectLst>
                <a:outerShdw blurRad="38100" dist="38100" dir="2700000" algn="tl">
                  <a:srgbClr val="FFFFFF"/>
                </a:outerShdw>
              </a:effectLst>
              <a:sym typeface="Wingdings 3"/>
            </a:endParaRP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14</a:t>
            </a:fld>
            <a:endParaRPr lang="es-ES"/>
          </a:p>
        </p:txBody>
      </p:sp>
    </p:spTree>
    <p:extLst>
      <p:ext uri="{BB962C8B-B14F-4D97-AF65-F5344CB8AC3E}">
        <p14:creationId xmlns:p14="http://schemas.microsoft.com/office/powerpoint/2010/main" val="44901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a:xfrm>
            <a:off x="755576" y="1628800"/>
            <a:ext cx="7560840" cy="4464496"/>
          </a:xfrm>
        </p:spPr>
        <p:txBody>
          <a:bodyPr/>
          <a:lstStyle/>
          <a:p>
            <a:pPr marL="0" indent="0">
              <a:buNone/>
            </a:pPr>
            <a:r>
              <a:rPr lang="en-GB" sz="2200" dirty="0">
                <a:latin typeface="Arial"/>
                <a:cs typeface="Arial"/>
                <a:sym typeface="Wingdings 3"/>
              </a:rPr>
              <a:t>	</a:t>
            </a:r>
            <a:r>
              <a:rPr lang="en-GB" sz="2000" dirty="0">
                <a:latin typeface="Arial"/>
                <a:cs typeface="Arial"/>
                <a:sym typeface="Wingdings 3"/>
              </a:rPr>
              <a:t>•</a:t>
            </a:r>
            <a:r>
              <a:rPr lang="en-GB" sz="2000" dirty="0">
                <a:sym typeface="Wingdings 3"/>
              </a:rPr>
              <a:t> </a:t>
            </a:r>
            <a:r>
              <a:rPr lang="en-GB" sz="2000" dirty="0"/>
              <a:t>One major strength of M&amp;C’s proposal:</a:t>
            </a:r>
          </a:p>
          <a:p>
            <a:pPr marL="0" indent="0">
              <a:buNone/>
            </a:pPr>
            <a:endParaRPr lang="en-GB" sz="2000" dirty="0"/>
          </a:p>
          <a:p>
            <a:pPr marL="0" indent="0">
              <a:buNone/>
            </a:pPr>
            <a:r>
              <a:rPr lang="en-GB" sz="2000" dirty="0"/>
              <a:t>	The QUD constraint correctly predicts that cancelling 	phrases will be </a:t>
            </a:r>
            <a:r>
              <a:rPr lang="en-GB" sz="2000" b="1" dirty="0"/>
              <a:t>barred from projective environments</a:t>
            </a:r>
            <a:r>
              <a:rPr lang="en-GB" sz="2000" dirty="0"/>
              <a:t>, 	such as presuppositions and conventional implicatures, 	precisely because they </a:t>
            </a:r>
            <a:r>
              <a:rPr lang="en-GB" sz="2000" b="1" dirty="0"/>
              <a:t>can’t raise new QUDs</a:t>
            </a:r>
            <a:r>
              <a:rPr lang="en-GB" sz="2000" dirty="0"/>
              <a:t>, as they 	</a:t>
            </a:r>
            <a:r>
              <a:rPr lang="en-GB" sz="2000" b="1" dirty="0"/>
              <a:t>contribute</a:t>
            </a:r>
            <a:r>
              <a:rPr lang="en-GB" sz="2000" dirty="0"/>
              <a:t> background	information / side comments 	(i.e., </a:t>
            </a:r>
            <a:r>
              <a:rPr lang="en-GB" sz="2000" b="1" dirty="0"/>
              <a:t>non-at-issue content</a:t>
            </a:r>
            <a:r>
              <a:rPr lang="en-GB" sz="2000" dirty="0"/>
              <a:t>) to the discourse (cf. </a:t>
            </a:r>
            <a:r>
              <a:rPr lang="en-GB" sz="2000" dirty="0" err="1"/>
              <a:t>op.cit</a:t>
            </a:r>
            <a:r>
              <a:rPr lang="en-GB" sz="2000" dirty="0"/>
              <a:t>.: 	86).</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15</a:t>
            </a:fld>
            <a:endParaRPr lang="es-ES"/>
          </a:p>
        </p:txBody>
      </p:sp>
    </p:spTree>
    <p:extLst>
      <p:ext uri="{BB962C8B-B14F-4D97-AF65-F5344CB8AC3E}">
        <p14:creationId xmlns:p14="http://schemas.microsoft.com/office/powerpoint/2010/main" val="2091726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p:txBody>
          <a:bodyPr/>
          <a:lstStyle/>
          <a:p>
            <a:pPr marL="0" indent="0">
              <a:buNone/>
            </a:pPr>
            <a:r>
              <a:rPr lang="en-GB" sz="2000" dirty="0"/>
              <a:t>(5)	A: Who has two cars?</a:t>
            </a:r>
          </a:p>
          <a:p>
            <a:pPr marL="0" indent="0">
              <a:buNone/>
            </a:pPr>
            <a:r>
              <a:rPr lang="en-GB" sz="2000" dirty="0"/>
              <a:t>	B: 	a. [</a:t>
            </a:r>
            <a:r>
              <a:rPr lang="en-GB" sz="2000" dirty="0" err="1"/>
              <a:t>John</a:t>
            </a:r>
            <a:r>
              <a:rPr lang="en-GB" sz="2000" baseline="-25000" dirty="0" err="1"/>
              <a:t>F</a:t>
            </a:r>
            <a:r>
              <a:rPr lang="en-GB" sz="2000" dirty="0"/>
              <a:t>] has two cars.</a:t>
            </a:r>
          </a:p>
          <a:p>
            <a:pPr marL="0" indent="0">
              <a:buNone/>
            </a:pPr>
            <a:r>
              <a:rPr lang="en-GB" sz="2000" dirty="0"/>
              <a:t>		b. # In fact, I’m surprised that he has three.</a:t>
            </a:r>
          </a:p>
          <a:p>
            <a:pPr marL="0" indent="0">
              <a:buNone/>
            </a:pPr>
            <a:endParaRPr lang="en-GB" sz="2000" dirty="0"/>
          </a:p>
          <a:p>
            <a:pPr marL="0" indent="0">
              <a:buNone/>
            </a:pPr>
            <a:r>
              <a:rPr lang="en-GB" sz="2000" dirty="0"/>
              <a:t>In (5) the numeral is not in focus, the same as in (4), but this time the attempt at reorienting the discourse to a new QUD fails, because the cancelling clause is embedded under the factive predicate ‘surprise’. </a:t>
            </a:r>
          </a:p>
          <a:p>
            <a:pPr marL="0" indent="0">
              <a:buNone/>
            </a:pPr>
            <a:endParaRPr lang="en-GB" sz="2000" dirty="0"/>
          </a:p>
          <a:p>
            <a:pPr marL="0" indent="0">
              <a:buNone/>
            </a:pPr>
            <a:r>
              <a:rPr lang="en-GB" sz="2000" dirty="0"/>
              <a:t>As in this kind of environment new topics can’t be introduced, the cancellation is not permissible.</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16</a:t>
            </a:fld>
            <a:endParaRPr lang="es-ES"/>
          </a:p>
        </p:txBody>
      </p:sp>
    </p:spTree>
    <p:extLst>
      <p:ext uri="{BB962C8B-B14F-4D97-AF65-F5344CB8AC3E}">
        <p14:creationId xmlns:p14="http://schemas.microsoft.com/office/powerpoint/2010/main" val="1798020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827584" y="332656"/>
            <a:ext cx="7844408" cy="1008112"/>
          </a:xfrm>
        </p:spPr>
        <p:txBody>
          <a:bodyPr/>
          <a:lstStyle/>
          <a:p>
            <a:r>
              <a:rPr lang="en-GB" sz="2000" dirty="0">
                <a:latin typeface="+mn-lt"/>
              </a:rPr>
              <a:t>SIs and discourse structure constraints on speaker cancellation: the QUD constraint</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17</a:t>
            </a:fld>
            <a:endParaRPr lang="es-ES"/>
          </a:p>
        </p:txBody>
      </p:sp>
      <p:sp>
        <p:nvSpPr>
          <p:cNvPr id="3" name="2 Marcador de contenido"/>
          <p:cNvSpPr>
            <a:spLocks noGrp="1"/>
          </p:cNvSpPr>
          <p:nvPr>
            <p:ph idx="4294967295"/>
          </p:nvPr>
        </p:nvSpPr>
        <p:spPr>
          <a:xfrm>
            <a:off x="827584" y="1628800"/>
            <a:ext cx="7920880" cy="4680520"/>
          </a:xfrm>
        </p:spPr>
        <p:txBody>
          <a:bodyPr/>
          <a:lstStyle/>
          <a:p>
            <a:pPr marL="0" indent="0" eaLnBrk="1" hangingPunct="1">
              <a:buNone/>
              <a:defRPr/>
            </a:pPr>
            <a:r>
              <a:rPr lang="en-GB" sz="2000" dirty="0">
                <a:latin typeface="Arial"/>
                <a:cs typeface="Arial"/>
                <a:sym typeface="Wingdings 3"/>
              </a:rPr>
              <a:t>	• </a:t>
            </a:r>
            <a:r>
              <a:rPr lang="en-GB" sz="2000" dirty="0">
                <a:sym typeface="Wingdings 3"/>
              </a:rPr>
              <a:t>The QUD constraint can be shown to apply to </a:t>
            </a:r>
            <a:r>
              <a:rPr lang="en-GB" sz="2000" b="1" dirty="0">
                <a:sym typeface="Wingdings 3"/>
              </a:rPr>
              <a:t>all kinds of 	upper-bound quantity inferences</a:t>
            </a:r>
            <a:r>
              <a:rPr lang="en-GB" sz="2000" dirty="0">
                <a:sym typeface="Wingdings 3"/>
              </a:rPr>
              <a:t>, not just lexical scalars.</a:t>
            </a:r>
            <a:endParaRPr lang="en-GB" sz="2400" dirty="0"/>
          </a:p>
          <a:p>
            <a:pPr marL="0" indent="0">
              <a:buNone/>
            </a:pPr>
            <a:endParaRPr lang="en-GB" sz="2400" dirty="0"/>
          </a:p>
          <a:p>
            <a:pPr marL="514350" indent="-514350">
              <a:buFont typeface="Wingdings" pitchFamily="2" charset="2"/>
              <a:buAutoNum type="romanLcPeriod" startAt="10"/>
            </a:pPr>
            <a:endParaRPr lang="en-GB" sz="2400" dirty="0"/>
          </a:p>
          <a:p>
            <a:pPr marL="514350" indent="-514350">
              <a:buAutoNum type="romanLcPeriod" startAt="10"/>
            </a:pPr>
            <a:endParaRPr lang="en-GB" sz="2400" dirty="0"/>
          </a:p>
        </p:txBody>
      </p:sp>
    </p:spTree>
    <p:extLst>
      <p:ext uri="{BB962C8B-B14F-4D97-AF65-F5344CB8AC3E}">
        <p14:creationId xmlns:p14="http://schemas.microsoft.com/office/powerpoint/2010/main" val="2437262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solidFill>
                  <a:schemeClr val="tx1"/>
                </a:solidFill>
                <a:latin typeface="+mn-lt"/>
              </a:rPr>
              <a:t>SIs and discourse structure constraints on speaker cancellation: the QUD constraint</a:t>
            </a:r>
          </a:p>
        </p:txBody>
      </p:sp>
      <p:sp>
        <p:nvSpPr>
          <p:cNvPr id="3" name="2 Marcador de contenido"/>
          <p:cNvSpPr>
            <a:spLocks noGrp="1"/>
          </p:cNvSpPr>
          <p:nvPr>
            <p:ph idx="1"/>
          </p:nvPr>
        </p:nvSpPr>
        <p:spPr>
          <a:xfrm>
            <a:off x="827584" y="1628800"/>
            <a:ext cx="7848872" cy="4536505"/>
          </a:xfrm>
        </p:spPr>
        <p:txBody>
          <a:bodyPr/>
          <a:lstStyle/>
          <a:p>
            <a:pPr marL="0" indent="0" eaLnBrk="1" hangingPunct="1">
              <a:buNone/>
              <a:defRPr/>
            </a:pPr>
            <a:r>
              <a:rPr lang="en-GB" sz="2000" dirty="0"/>
              <a:t>Cancelling </a:t>
            </a:r>
            <a:r>
              <a:rPr lang="en-GB" sz="2000" b="1" dirty="0"/>
              <a:t>ad-hoc scalars</a:t>
            </a:r>
            <a:endParaRPr lang="en-GB" sz="2000" dirty="0"/>
          </a:p>
          <a:p>
            <a:pPr marL="0" indent="0" eaLnBrk="1" hangingPunct="1">
              <a:buNone/>
              <a:defRPr/>
            </a:pPr>
            <a:endParaRPr lang="en-GB" sz="2000" dirty="0"/>
          </a:p>
          <a:p>
            <a:pPr marL="0" indent="0" eaLnBrk="1" hangingPunct="1">
              <a:buNone/>
              <a:defRPr/>
            </a:pPr>
            <a:r>
              <a:rPr lang="en-GB" sz="2000" dirty="0"/>
              <a:t>(6) 	A: Do you have tomatoes and onions for the soup?</a:t>
            </a:r>
          </a:p>
          <a:p>
            <a:pPr marL="0" indent="0">
              <a:buNone/>
            </a:pPr>
            <a:r>
              <a:rPr lang="en-GB" sz="2000" dirty="0"/>
              <a:t>	B: 	a. I have [</a:t>
            </a:r>
            <a:r>
              <a:rPr lang="en-GB" sz="2000" dirty="0" err="1"/>
              <a:t>tomatoes</a:t>
            </a:r>
            <a:r>
              <a:rPr lang="en-GB" sz="2000" baseline="-25000" dirty="0" err="1"/>
              <a:t>F</a:t>
            </a:r>
            <a:r>
              <a:rPr lang="en-GB" sz="2000" dirty="0"/>
              <a:t>].</a:t>
            </a:r>
          </a:p>
          <a:p>
            <a:pPr marL="0" indent="0">
              <a:buNone/>
            </a:pPr>
            <a:r>
              <a:rPr lang="en-GB" sz="2000" dirty="0"/>
              <a:t>		b. #In fact, I have onions too.</a:t>
            </a:r>
          </a:p>
          <a:p>
            <a:pPr marL="0" indent="0">
              <a:buNone/>
            </a:pPr>
            <a:r>
              <a:rPr lang="en-GB" sz="2000" dirty="0"/>
              <a:t>		c. </a:t>
            </a:r>
            <a:r>
              <a:rPr lang="en-GB" sz="2000" strike="sngStrike" dirty="0"/>
              <a:t>&gt;&gt;</a:t>
            </a:r>
            <a:r>
              <a:rPr lang="en-GB" sz="2000" dirty="0"/>
              <a:t> B doesn’t have onions.</a:t>
            </a:r>
          </a:p>
          <a:p>
            <a:pPr marL="0" indent="0">
              <a:buNone/>
            </a:pPr>
            <a:r>
              <a:rPr lang="en-GB" sz="2000" dirty="0"/>
              <a:t>(7)	A: We need tomatoes and onions for the soup. Who has 	tomatoes?</a:t>
            </a:r>
          </a:p>
          <a:p>
            <a:pPr marL="0" indent="0">
              <a:buNone/>
            </a:pPr>
            <a:r>
              <a:rPr lang="en-GB" sz="2000" dirty="0"/>
              <a:t>	B:	a. [I</a:t>
            </a:r>
            <a:r>
              <a:rPr lang="en-GB" sz="2000" baseline="-25000" dirty="0"/>
              <a:t>F</a:t>
            </a:r>
            <a:r>
              <a:rPr lang="en-GB" sz="2000" dirty="0"/>
              <a:t>] have tomatoes. </a:t>
            </a:r>
            <a:endParaRPr lang="es-ES_tradnl" sz="2000" dirty="0"/>
          </a:p>
          <a:p>
            <a:pPr marL="0" indent="0">
              <a:buNone/>
            </a:pPr>
            <a:r>
              <a:rPr lang="en-GB" sz="2000" dirty="0"/>
              <a:t>		b. </a:t>
            </a:r>
            <a:r>
              <a:rPr lang="en-GB" sz="2000" dirty="0">
                <a:sym typeface="Wingdings 2"/>
              </a:rPr>
              <a:t></a:t>
            </a:r>
            <a:r>
              <a:rPr lang="en-GB" sz="2000" dirty="0"/>
              <a:t>In fact, I have onions too.</a:t>
            </a:r>
            <a:endParaRPr lang="es-ES_tradnl" sz="2000" dirty="0"/>
          </a:p>
          <a:p>
            <a:pPr marL="0" indent="0">
              <a:buNone/>
            </a:pPr>
            <a:r>
              <a:rPr lang="en-GB" sz="2000" dirty="0"/>
              <a:t>	</a:t>
            </a:r>
            <a:r>
              <a:rPr lang="en-GB" sz="2000" dirty="0">
                <a:solidFill>
                  <a:srgbClr val="FF0000"/>
                </a:solidFill>
              </a:rPr>
              <a:t>	</a:t>
            </a:r>
            <a:r>
              <a:rPr lang="en-GB" sz="2000" dirty="0"/>
              <a:t>c. </a:t>
            </a:r>
            <a:r>
              <a:rPr lang="en-GB" sz="2000" strike="sngStrike" dirty="0"/>
              <a:t>&gt;&gt;</a:t>
            </a:r>
            <a:r>
              <a:rPr lang="en-GB" sz="2000" dirty="0"/>
              <a:t> B doesn’t have onions.</a:t>
            </a:r>
            <a:endParaRPr lang="en-GB" sz="2200" dirty="0">
              <a:effectLst>
                <a:outerShdw blurRad="38100" dist="38100" dir="2700000" algn="tl">
                  <a:srgbClr val="FFFFFF"/>
                </a:outerShdw>
              </a:effectLst>
              <a:sym typeface="Wingdings 3"/>
            </a:endParaRPr>
          </a:p>
          <a:p>
            <a:pPr marL="0" indent="0">
              <a:buNone/>
            </a:pPr>
            <a:endParaRPr lang="en-GB" sz="2200" dirty="0">
              <a:effectLst>
                <a:outerShdw blurRad="38100" dist="38100" dir="2700000" algn="tl">
                  <a:srgbClr val="FFFFFF"/>
                </a:outerShdw>
              </a:effectLst>
              <a:sym typeface="Wingdings 3"/>
            </a:endParaRPr>
          </a:p>
          <a:p>
            <a:pPr marL="0" indent="0">
              <a:buNone/>
            </a:pPr>
            <a:endParaRPr lang="en-GB" sz="2400" dirty="0"/>
          </a:p>
          <a:p>
            <a:pPr marL="0" indent="0">
              <a:buNone/>
            </a:pPr>
            <a:endParaRPr lang="en-GB" sz="2400" dirty="0"/>
          </a:p>
          <a:p>
            <a:pPr marL="514350" indent="-514350">
              <a:buAutoNum type="romanLcPeriod" startAt="10"/>
            </a:pP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18</a:t>
            </a:fld>
            <a:endParaRPr lang="es-ES"/>
          </a:p>
        </p:txBody>
      </p:sp>
    </p:spTree>
    <p:extLst>
      <p:ext uri="{BB962C8B-B14F-4D97-AF65-F5344CB8AC3E}">
        <p14:creationId xmlns:p14="http://schemas.microsoft.com/office/powerpoint/2010/main" val="2046118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p:txBody>
          <a:bodyPr/>
          <a:lstStyle/>
          <a:p>
            <a:pPr marL="0" indent="0">
              <a:buNone/>
            </a:pPr>
            <a:r>
              <a:rPr lang="en-GB" sz="2000" dirty="0"/>
              <a:t>The ad-hoc scalar in examples (6c-7c) is felicitously cancelled in (7b), when the in-fact clause does not address the current QUD, and infelicitous when it does (6b), as predicted by M&amp;C’s constraint.</a:t>
            </a:r>
          </a:p>
          <a:p>
            <a:pPr marL="0" indent="0">
              <a:buNone/>
            </a:pPr>
            <a:endParaRPr lang="en-GB" sz="2000" dirty="0"/>
          </a:p>
          <a:p>
            <a:pPr marL="0" indent="0">
              <a:buNone/>
            </a:pPr>
            <a:r>
              <a:rPr lang="en-GB" sz="2000" dirty="0"/>
              <a:t>And the same goes for the cancelling clauses in (8b-9b):</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19</a:t>
            </a:fld>
            <a:endParaRPr lang="es-ES"/>
          </a:p>
        </p:txBody>
      </p:sp>
    </p:spTree>
    <p:extLst>
      <p:ext uri="{BB962C8B-B14F-4D97-AF65-F5344CB8AC3E}">
        <p14:creationId xmlns:p14="http://schemas.microsoft.com/office/powerpoint/2010/main" val="834119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a:xfrm>
            <a:off x="755576" y="1700808"/>
            <a:ext cx="7628384" cy="4680520"/>
          </a:xfrm>
        </p:spPr>
        <p:txBody>
          <a:bodyPr/>
          <a:lstStyle/>
          <a:p>
            <a:pPr marL="0" indent="0">
              <a:buNone/>
            </a:pPr>
            <a:r>
              <a:rPr lang="en-GB" sz="2000" dirty="0"/>
              <a:t>Cancelling </a:t>
            </a:r>
            <a:r>
              <a:rPr lang="en-GB" sz="2000" b="1" dirty="0"/>
              <a:t>exhaustifying inferences </a:t>
            </a:r>
            <a:endParaRPr lang="en-GB" sz="2000" dirty="0"/>
          </a:p>
          <a:p>
            <a:pPr marL="0" indent="0">
              <a:buNone/>
            </a:pPr>
            <a:endParaRPr lang="en-GB" sz="2000" dirty="0"/>
          </a:p>
          <a:p>
            <a:pPr marL="0" indent="0">
              <a:buNone/>
            </a:pPr>
            <a:r>
              <a:rPr lang="en-GB" sz="2000" dirty="0"/>
              <a:t> (8)	A: What did John have for lunch?</a:t>
            </a:r>
          </a:p>
          <a:p>
            <a:pPr marL="0" indent="0">
              <a:buNone/>
            </a:pPr>
            <a:r>
              <a:rPr lang="en-GB" sz="2000" dirty="0"/>
              <a:t>	B:	a. He had [a </a:t>
            </a:r>
            <a:r>
              <a:rPr lang="en-GB" sz="2000" dirty="0" err="1"/>
              <a:t>salad</a:t>
            </a:r>
            <a:r>
              <a:rPr lang="en-GB" sz="2000" baseline="-25000" dirty="0" err="1"/>
              <a:t>F</a:t>
            </a:r>
            <a:r>
              <a:rPr lang="en-GB" sz="2000" dirty="0"/>
              <a:t>]</a:t>
            </a:r>
          </a:p>
          <a:p>
            <a:pPr marL="0" indent="0">
              <a:buNone/>
            </a:pPr>
            <a:r>
              <a:rPr lang="en-GB" sz="2000" dirty="0"/>
              <a:t>		b. # In fact, he had a steak too.</a:t>
            </a:r>
          </a:p>
          <a:p>
            <a:pPr marL="0" indent="0">
              <a:buNone/>
            </a:pPr>
            <a:r>
              <a:rPr lang="en-GB" sz="2000" dirty="0"/>
              <a:t>		c. </a:t>
            </a:r>
            <a:r>
              <a:rPr lang="en-GB" sz="2000" strike="sngStrike" dirty="0"/>
              <a:t>&gt;&gt;</a:t>
            </a:r>
            <a:r>
              <a:rPr lang="en-GB" sz="2000" dirty="0"/>
              <a:t> John only had a salad.</a:t>
            </a:r>
          </a:p>
          <a:p>
            <a:pPr marL="0" indent="0">
              <a:buNone/>
            </a:pPr>
            <a:r>
              <a:rPr lang="en-GB" sz="2000" dirty="0"/>
              <a:t>(9) 	A: Who had a salad?</a:t>
            </a:r>
          </a:p>
          <a:p>
            <a:pPr marL="0" indent="0">
              <a:buNone/>
            </a:pPr>
            <a:r>
              <a:rPr lang="en-GB" sz="2000" dirty="0"/>
              <a:t>	B:	a. [</a:t>
            </a:r>
            <a:r>
              <a:rPr lang="en-GB" sz="2000" dirty="0" err="1"/>
              <a:t>John</a:t>
            </a:r>
            <a:r>
              <a:rPr lang="en-GB" sz="2000" baseline="-25000" dirty="0" err="1"/>
              <a:t>F</a:t>
            </a:r>
            <a:r>
              <a:rPr lang="en-GB" sz="2000" dirty="0"/>
              <a:t>] had a salad.</a:t>
            </a:r>
          </a:p>
          <a:p>
            <a:pPr marL="0" indent="0">
              <a:buNone/>
            </a:pPr>
            <a:r>
              <a:rPr lang="en-GB" sz="2000" dirty="0"/>
              <a:t>		b. </a:t>
            </a:r>
            <a:r>
              <a:rPr lang="en-GB" sz="2000" dirty="0">
                <a:sym typeface="Wingdings 2"/>
              </a:rPr>
              <a:t> In fact, he had a steak too.</a:t>
            </a:r>
            <a:endParaRPr lang="en-GB" sz="2200" dirty="0">
              <a:sym typeface="Wingdings 2"/>
            </a:endParaRPr>
          </a:p>
          <a:p>
            <a:pPr marL="0" indent="0">
              <a:buNone/>
            </a:pPr>
            <a:endParaRPr lang="en-GB" sz="2400" dirty="0"/>
          </a:p>
        </p:txBody>
      </p:sp>
      <p:sp>
        <p:nvSpPr>
          <p:cNvPr id="4" name="3 Marcador de número de diapositiva"/>
          <p:cNvSpPr>
            <a:spLocks noGrp="1"/>
          </p:cNvSpPr>
          <p:nvPr>
            <p:ph type="sldNum" sz="quarter" idx="12"/>
          </p:nvPr>
        </p:nvSpPr>
        <p:spPr>
          <a:xfrm>
            <a:off x="6732240" y="6093296"/>
            <a:ext cx="1905000" cy="457200"/>
          </a:xfrm>
        </p:spPr>
        <p:txBody>
          <a:bodyPr/>
          <a:lstStyle/>
          <a:p>
            <a:pPr>
              <a:defRPr/>
            </a:pPr>
            <a:fld id="{9D51D249-07AC-45A9-A064-144BCF277332}" type="slidenum">
              <a:rPr lang="es-ES" smtClean="0"/>
              <a:pPr>
                <a:defRPr/>
              </a:pPr>
              <a:t>20</a:t>
            </a:fld>
            <a:endParaRPr lang="es-ES"/>
          </a:p>
        </p:txBody>
      </p:sp>
    </p:spTree>
    <p:extLst>
      <p:ext uri="{BB962C8B-B14F-4D97-AF65-F5344CB8AC3E}">
        <p14:creationId xmlns:p14="http://schemas.microsoft.com/office/powerpoint/2010/main" val="1973979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solidFill>
                  <a:schemeClr val="tx1"/>
                </a:solidFill>
                <a:latin typeface="+mn-lt"/>
              </a:rPr>
              <a:t>SIs and discourse structure constraints on speaker cancellation: the QUD constraint</a:t>
            </a:r>
          </a:p>
        </p:txBody>
      </p:sp>
      <p:sp>
        <p:nvSpPr>
          <p:cNvPr id="3" name="2 Marcador de contenido"/>
          <p:cNvSpPr>
            <a:spLocks noGrp="1"/>
          </p:cNvSpPr>
          <p:nvPr>
            <p:ph idx="1"/>
          </p:nvPr>
        </p:nvSpPr>
        <p:spPr/>
        <p:txBody>
          <a:bodyPr/>
          <a:lstStyle/>
          <a:p>
            <a:pPr marL="0" indent="0">
              <a:buNone/>
            </a:pPr>
            <a:r>
              <a:rPr lang="en-GB" sz="2000" dirty="0"/>
              <a:t>	• The QUD constraint can also be extended to </a:t>
            </a:r>
            <a:r>
              <a:rPr lang="en-GB" sz="2000" b="1" dirty="0"/>
              <a:t>potential 	relevance implications</a:t>
            </a:r>
            <a:r>
              <a:rPr lang="en-GB" sz="2000" dirty="0"/>
              <a:t>:</a:t>
            </a:r>
          </a:p>
          <a:p>
            <a:pPr marL="0" indent="0">
              <a:buNone/>
            </a:pPr>
            <a:endParaRPr lang="en-GB" sz="2000" dirty="0"/>
          </a:p>
          <a:p>
            <a:pPr marL="0" indent="0">
              <a:buNone/>
            </a:pPr>
            <a:r>
              <a:rPr lang="en-GB" sz="2000" dirty="0"/>
              <a:t> (10)  	A:	What are you doing on Wednesday?</a:t>
            </a:r>
          </a:p>
          <a:p>
            <a:pPr marL="0" indent="0">
              <a:buNone/>
            </a:pPr>
            <a:r>
              <a:rPr lang="en-GB" sz="2000" dirty="0"/>
              <a:t>	B: 	a. I’m going into town. </a:t>
            </a:r>
          </a:p>
          <a:p>
            <a:pPr marL="0" indent="0">
              <a:buNone/>
            </a:pPr>
            <a:r>
              <a:rPr lang="en-GB" sz="2000" dirty="0"/>
              <a:t>		b. </a:t>
            </a:r>
            <a:r>
              <a:rPr lang="en-GB" sz="2000" dirty="0">
                <a:sym typeface="Wingdings 2"/>
              </a:rPr>
              <a:t></a:t>
            </a:r>
            <a:r>
              <a:rPr lang="en-GB" sz="2000" dirty="0"/>
              <a:t>But I won’t be able to see you.</a:t>
            </a:r>
          </a:p>
          <a:p>
            <a:pPr marL="0" indent="0">
              <a:buNone/>
            </a:pPr>
            <a:r>
              <a:rPr lang="en-GB" sz="2000" dirty="0"/>
              <a:t>		c. </a:t>
            </a:r>
            <a:r>
              <a:rPr lang="en-GB" sz="2000" strike="sngStrike" dirty="0"/>
              <a:t>&gt;&gt;</a:t>
            </a:r>
            <a:r>
              <a:rPr lang="en-GB" sz="2000" dirty="0"/>
              <a:t> A will be able to see B in town on 				Wednesday.</a:t>
            </a:r>
          </a:p>
          <a:p>
            <a:pPr marL="0" indent="0">
              <a:buNone/>
            </a:pPr>
            <a:endParaRPr lang="en-GB" sz="2400" dirty="0"/>
          </a:p>
          <a:p>
            <a:pPr marL="0" indent="0">
              <a:buNone/>
            </a:pPr>
            <a:r>
              <a:rPr lang="en-GB" sz="2000" dirty="0"/>
              <a:t>The but-clause in (10b) is a good canceller of the potential implicature in (10c) because it introduces a new QUD in the discourse (‘Will you be able to see me?’).</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21</a:t>
            </a:fld>
            <a:endParaRPr lang="es-ES"/>
          </a:p>
        </p:txBody>
      </p:sp>
    </p:spTree>
    <p:extLst>
      <p:ext uri="{BB962C8B-B14F-4D97-AF65-F5344CB8AC3E}">
        <p14:creationId xmlns:p14="http://schemas.microsoft.com/office/powerpoint/2010/main" val="975800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a:xfrm>
            <a:off x="827584" y="1628800"/>
            <a:ext cx="7916416" cy="4602733"/>
          </a:xfrm>
        </p:spPr>
        <p:txBody>
          <a:bodyPr/>
          <a:lstStyle/>
          <a:p>
            <a:pPr marL="0" indent="0">
              <a:buNone/>
            </a:pPr>
            <a:r>
              <a:rPr lang="en-GB" sz="2000" dirty="0"/>
              <a:t>In contrast, both parts of the reply in (13a-b) address the current QUD, and so cancelling the relevance implication I n (11c) leaves (11a) dangling, unattached to the immediate context of utterance, hence the infelicity:</a:t>
            </a:r>
          </a:p>
          <a:p>
            <a:pPr marL="0" indent="0">
              <a:buNone/>
            </a:pPr>
            <a:endParaRPr lang="en-GB" sz="2000" dirty="0"/>
          </a:p>
          <a:p>
            <a:pPr marL="0" indent="0">
              <a:buNone/>
            </a:pPr>
            <a:r>
              <a:rPr lang="en-GB" sz="2000" dirty="0"/>
              <a:t>(11)	A: How come you walked to work today?</a:t>
            </a:r>
          </a:p>
          <a:p>
            <a:pPr marL="0" indent="0">
              <a:buNone/>
            </a:pPr>
            <a:r>
              <a:rPr lang="en-GB" sz="2000" dirty="0"/>
              <a:t>	B: 	a. My car broke down. </a:t>
            </a:r>
          </a:p>
          <a:p>
            <a:pPr marL="0" indent="0">
              <a:buNone/>
            </a:pPr>
            <a:r>
              <a:rPr lang="en-GB" sz="2000" dirty="0"/>
              <a:t>		b. # But I walked to work today that I thought I 			needed the exercise.</a:t>
            </a:r>
          </a:p>
          <a:p>
            <a:pPr marL="0" indent="0">
              <a:buNone/>
            </a:pPr>
            <a:r>
              <a:rPr lang="en-GB" sz="2000" dirty="0"/>
              <a:t>		c. </a:t>
            </a:r>
            <a:r>
              <a:rPr lang="en-GB" sz="2000" strike="sngStrike" dirty="0"/>
              <a:t>&gt;&gt;</a:t>
            </a:r>
            <a:r>
              <a:rPr lang="en-GB" sz="2000" dirty="0"/>
              <a:t> The reason I walked home today is 			that my car broke down.</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22</a:t>
            </a:fld>
            <a:endParaRPr lang="es-ES"/>
          </a:p>
        </p:txBody>
      </p:sp>
    </p:spTree>
    <p:extLst>
      <p:ext uri="{BB962C8B-B14F-4D97-AF65-F5344CB8AC3E}">
        <p14:creationId xmlns:p14="http://schemas.microsoft.com/office/powerpoint/2010/main" val="2859285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SIs and discourse structure constraints on speaker cancellation: the QUD constraint</a:t>
            </a:r>
          </a:p>
        </p:txBody>
      </p:sp>
      <p:sp>
        <p:nvSpPr>
          <p:cNvPr id="3" name="2 Marcador de contenido"/>
          <p:cNvSpPr>
            <a:spLocks noGrp="1"/>
          </p:cNvSpPr>
          <p:nvPr>
            <p:ph idx="1"/>
          </p:nvPr>
        </p:nvSpPr>
        <p:spPr/>
        <p:txBody>
          <a:bodyPr/>
          <a:lstStyle/>
          <a:p>
            <a:pPr marL="0" indent="0" eaLnBrk="1" hangingPunct="1">
              <a:spcBef>
                <a:spcPts val="1200"/>
              </a:spcBef>
              <a:buNone/>
            </a:pPr>
            <a:r>
              <a:rPr lang="en-GB" sz="2000" b="1" dirty="0">
                <a:sym typeface="Wingdings 3"/>
              </a:rPr>
              <a:t></a:t>
            </a:r>
            <a:r>
              <a:rPr lang="en-GB" sz="2000" dirty="0">
                <a:sym typeface="Wingdings 3"/>
              </a:rPr>
              <a:t> </a:t>
            </a:r>
            <a:r>
              <a:rPr lang="en-GB" sz="2000" dirty="0"/>
              <a:t>Recapping: M&amp;C’s QUD constraint predicts that  </a:t>
            </a:r>
          </a:p>
          <a:p>
            <a:pPr marL="0" indent="0" eaLnBrk="1" hangingPunct="1">
              <a:spcBef>
                <a:spcPts val="1200"/>
              </a:spcBef>
              <a:buNone/>
            </a:pPr>
            <a:r>
              <a:rPr lang="en-GB" sz="2000" dirty="0">
                <a:sym typeface="Wingdings 3"/>
              </a:rPr>
              <a:t>	• When</a:t>
            </a:r>
            <a:r>
              <a:rPr lang="en-GB" sz="2000" dirty="0"/>
              <a:t> the weak scalar contributes content to the 	topic of discourse (= last QUD as identified by focus), 	the cancellation of the SI is not felicitous (examples 1, 2).</a:t>
            </a:r>
          </a:p>
          <a:p>
            <a:pPr marL="0" indent="-514350" eaLnBrk="1" hangingPunct="1">
              <a:spcBef>
                <a:spcPts val="1200"/>
              </a:spcBef>
              <a:buNone/>
            </a:pPr>
            <a:r>
              <a:rPr lang="en-GB" sz="2000" dirty="0">
                <a:sym typeface="Wingdings 3"/>
              </a:rPr>
              <a:t>	• Otherwise,</a:t>
            </a:r>
            <a:r>
              <a:rPr lang="en-GB" sz="2000" dirty="0"/>
              <a:t> the SI is felicitously cancelled (examples 3, 4), 	unless the scalar appears in a projective environment 	(example 5).</a:t>
            </a:r>
          </a:p>
          <a:p>
            <a:pPr marL="0" indent="-514350" eaLnBrk="1" hangingPunct="1">
              <a:spcBef>
                <a:spcPts val="1200"/>
              </a:spcBef>
              <a:buNone/>
            </a:pPr>
            <a:r>
              <a:rPr lang="en-GB" sz="2000" dirty="0"/>
              <a:t>	</a:t>
            </a:r>
            <a:r>
              <a:rPr lang="en-GB" sz="2000" dirty="0">
                <a:sym typeface="Wingdings 3"/>
              </a:rPr>
              <a:t>• </a:t>
            </a:r>
            <a:r>
              <a:rPr lang="en-GB" sz="2000" dirty="0"/>
              <a:t>The function of the felicitous cancelling clause is to 	reorient the discourse towards a new topic, thus	moving it 	forward.</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23</a:t>
            </a:fld>
            <a:endParaRPr lang="es-ES"/>
          </a:p>
        </p:txBody>
      </p:sp>
    </p:spTree>
    <p:extLst>
      <p:ext uri="{BB962C8B-B14F-4D97-AF65-F5344CB8AC3E}">
        <p14:creationId xmlns:p14="http://schemas.microsoft.com/office/powerpoint/2010/main" val="2977196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n-GB" sz="2000" dirty="0">
                <a:latin typeface="+mn-lt"/>
                <a:sym typeface="Wingdings 3"/>
              </a:rPr>
              <a:t>Beyond question/answer congruence: the wider context</a:t>
            </a:r>
            <a:endParaRPr lang="es-ES_tradnl" sz="2000" dirty="0">
              <a:latin typeface="+mn-lt"/>
            </a:endParaRPr>
          </a:p>
        </p:txBody>
      </p:sp>
      <p:sp>
        <p:nvSpPr>
          <p:cNvPr id="3" name="2 Marcador de contenido"/>
          <p:cNvSpPr>
            <a:spLocks noGrp="1"/>
          </p:cNvSpPr>
          <p:nvPr>
            <p:ph idx="1"/>
          </p:nvPr>
        </p:nvSpPr>
        <p:spPr>
          <a:xfrm>
            <a:off x="683568" y="1628800"/>
            <a:ext cx="7772400" cy="4824536"/>
          </a:xfrm>
        </p:spPr>
        <p:txBody>
          <a:bodyPr/>
          <a:lstStyle/>
          <a:p>
            <a:pPr marL="0" indent="0">
              <a:buNone/>
            </a:pPr>
            <a:r>
              <a:rPr lang="en-GB" sz="2000" dirty="0">
                <a:sym typeface="Wingdings 3"/>
              </a:rPr>
              <a:t> </a:t>
            </a:r>
            <a:r>
              <a:rPr lang="en-GB" sz="2000" dirty="0"/>
              <a:t>The relevance of the wider context for SI derivability and cancellability</a:t>
            </a:r>
          </a:p>
          <a:p>
            <a:pPr marL="0" indent="0">
              <a:buNone/>
            </a:pPr>
            <a:endParaRPr lang="en-GB" sz="2000" dirty="0">
              <a:sym typeface="Wingdings 3"/>
            </a:endParaRPr>
          </a:p>
          <a:p>
            <a:pPr marL="0" indent="0">
              <a:buNone/>
            </a:pPr>
            <a:r>
              <a:rPr lang="en-GB" sz="2000" dirty="0"/>
              <a:t>M&amp;C’s constraint correctly captures the fact that</a:t>
            </a:r>
          </a:p>
          <a:p>
            <a:pPr marL="0" indent="0">
              <a:buNone/>
            </a:pPr>
            <a:endParaRPr lang="en-GB" sz="2000" dirty="0"/>
          </a:p>
          <a:p>
            <a:pPr marL="0" indent="0">
              <a:buNone/>
            </a:pPr>
            <a:r>
              <a:rPr lang="en-GB" sz="2000" dirty="0"/>
              <a:t>	</a:t>
            </a:r>
            <a:r>
              <a:rPr lang="en-GB" sz="2000" dirty="0">
                <a:latin typeface="Arial"/>
                <a:cs typeface="Arial"/>
              </a:rPr>
              <a:t>• </a:t>
            </a:r>
            <a:r>
              <a:rPr lang="en-GB" sz="2000" dirty="0"/>
              <a:t>For a quantity inference to be speaker cancellable 	</a:t>
            </a:r>
            <a:r>
              <a:rPr lang="en-GB" sz="2000" b="1" dirty="0"/>
              <a:t>the context must be lower-bound</a:t>
            </a:r>
            <a:r>
              <a:rPr lang="en-GB" sz="2000" dirty="0"/>
              <a:t>, i.e., the utterance 	must be relevant as expected without the quantity 	inference.</a:t>
            </a:r>
            <a:endParaRPr lang="en-GB" sz="2400" dirty="0">
              <a:effectLst>
                <a:outerShdw blurRad="38100" dist="38100" dir="2700000" algn="tl">
                  <a:srgbClr val="FFFFFF"/>
                </a:outerShdw>
              </a:effectLst>
              <a:sym typeface="Wingdings 3"/>
            </a:endParaRPr>
          </a:p>
        </p:txBody>
      </p:sp>
      <p:sp>
        <p:nvSpPr>
          <p:cNvPr id="10244" name="3 Marcador de número de diapositiva"/>
          <p:cNvSpPr>
            <a:spLocks noGrp="1"/>
          </p:cNvSpPr>
          <p:nvPr>
            <p:ph type="sldNum" sz="quarter" idx="12"/>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30271FF-F769-4611-BC5F-439716448E5C}" type="slidenum">
              <a:rPr lang="es-ES" smtClean="0"/>
              <a:pPr eaLnBrk="1" hangingPunct="1"/>
              <a:t>24</a:t>
            </a:fld>
            <a:endParaRPr lang="es-E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sym typeface="Wingdings 3"/>
              </a:rPr>
              <a:t>Beyond question/answer congruence: the wider context</a:t>
            </a:r>
            <a:endParaRPr lang="en-GB" sz="2000" dirty="0">
              <a:latin typeface="+mn-lt"/>
            </a:endParaRPr>
          </a:p>
        </p:txBody>
      </p:sp>
      <p:sp>
        <p:nvSpPr>
          <p:cNvPr id="3" name="2 Marcador de contenido"/>
          <p:cNvSpPr>
            <a:spLocks noGrp="1"/>
          </p:cNvSpPr>
          <p:nvPr>
            <p:ph idx="1"/>
          </p:nvPr>
        </p:nvSpPr>
        <p:spPr/>
        <p:txBody>
          <a:bodyPr/>
          <a:lstStyle/>
          <a:p>
            <a:pPr marL="0" indent="0">
              <a:buNone/>
            </a:pPr>
            <a:r>
              <a:rPr lang="en-GB" sz="2000" dirty="0"/>
              <a:t>However, </a:t>
            </a:r>
          </a:p>
          <a:p>
            <a:pPr marL="0" indent="0">
              <a:buNone/>
            </a:pPr>
            <a:endParaRPr lang="en-GB" sz="2000" dirty="0"/>
          </a:p>
          <a:p>
            <a:pPr marL="0" indent="0">
              <a:buNone/>
            </a:pPr>
            <a:r>
              <a:rPr lang="en-GB" sz="2000" dirty="0"/>
              <a:t>	</a:t>
            </a:r>
            <a:r>
              <a:rPr lang="en-GB" sz="2000" dirty="0">
                <a:latin typeface="Arial"/>
                <a:cs typeface="Arial"/>
              </a:rPr>
              <a:t>• </a:t>
            </a:r>
            <a:r>
              <a:rPr lang="en-GB" sz="2000" dirty="0"/>
              <a:t>Whether a context is lower or upper bound, and so 	whether an SI makes the utterance relevant as expected, is 	often determined by assumptions available in the wider 	context (cf. </a:t>
            </a:r>
            <a:r>
              <a:rPr lang="en-GB" sz="2000" dirty="0" err="1"/>
              <a:t>Noveck</a:t>
            </a:r>
            <a:r>
              <a:rPr lang="en-GB" sz="2000" dirty="0"/>
              <a:t> and 	Sperber 2007), rather than solely 	by the question an utterance is an answer to.</a:t>
            </a:r>
          </a:p>
          <a:p>
            <a:pPr marL="0" indent="0">
              <a:buNone/>
            </a:pPr>
            <a:endParaRPr lang="en-GB" sz="2000" dirty="0"/>
          </a:p>
          <a:p>
            <a:pPr marL="0" indent="0">
              <a:buNone/>
            </a:pPr>
            <a:r>
              <a:rPr lang="en-GB" sz="2000" dirty="0"/>
              <a:t>Consider (12) and (13):</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25</a:t>
            </a:fld>
            <a:endParaRPr lang="es-ES"/>
          </a:p>
        </p:txBody>
      </p:sp>
    </p:spTree>
    <p:extLst>
      <p:ext uri="{BB962C8B-B14F-4D97-AF65-F5344CB8AC3E}">
        <p14:creationId xmlns:p14="http://schemas.microsoft.com/office/powerpoint/2010/main" val="1263957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solidFill>
                  <a:schemeClr val="tx1"/>
                </a:solidFill>
                <a:latin typeface="+mn-lt"/>
                <a:sym typeface="Wingdings 3"/>
              </a:rPr>
              <a:t>Beyond question/answer congruence: the wider context</a:t>
            </a:r>
            <a:endParaRPr lang="en-GB" sz="2000" dirty="0">
              <a:solidFill>
                <a:schemeClr val="tx1"/>
              </a:solidFill>
              <a:latin typeface="+mn-lt"/>
            </a:endParaRPr>
          </a:p>
        </p:txBody>
      </p:sp>
      <p:sp>
        <p:nvSpPr>
          <p:cNvPr id="3" name="2 Marcador de contenido"/>
          <p:cNvSpPr>
            <a:spLocks noGrp="1"/>
          </p:cNvSpPr>
          <p:nvPr>
            <p:ph idx="1"/>
          </p:nvPr>
        </p:nvSpPr>
        <p:spPr/>
        <p:txBody>
          <a:bodyPr/>
          <a:lstStyle/>
          <a:p>
            <a:pPr marL="0" indent="0">
              <a:buNone/>
            </a:pPr>
            <a:r>
              <a:rPr lang="en-GB" sz="2000" dirty="0"/>
              <a:t>(12)	A: You’re looking worried.</a:t>
            </a:r>
          </a:p>
          <a:p>
            <a:pPr marL="0" indent="0">
              <a:buNone/>
            </a:pPr>
            <a:r>
              <a:rPr lang="en-GB" sz="2000" dirty="0"/>
              <a:t>	B: 	a. [Some problems have </a:t>
            </a:r>
            <a:r>
              <a:rPr lang="en-GB" sz="2000" dirty="0" err="1"/>
              <a:t>arisen</a:t>
            </a:r>
            <a:r>
              <a:rPr lang="en-GB" sz="2000" baseline="-25000" dirty="0" err="1"/>
              <a:t>F</a:t>
            </a:r>
            <a:r>
              <a:rPr lang="en-GB" sz="2000" dirty="0"/>
              <a:t>].</a:t>
            </a:r>
          </a:p>
          <a:p>
            <a:pPr marL="0" indent="0">
              <a:buNone/>
            </a:pPr>
            <a:r>
              <a:rPr lang="en-GB" sz="2000" dirty="0"/>
              <a:t>		b. ## In fact, all. </a:t>
            </a:r>
          </a:p>
          <a:p>
            <a:pPr marL="0" indent="0">
              <a:buNone/>
            </a:pPr>
            <a:r>
              <a:rPr lang="en-GB" sz="2000" dirty="0"/>
              <a:t>		c. </a:t>
            </a:r>
            <a:r>
              <a:rPr lang="en-GB" sz="2000" strike="sngStrike" dirty="0"/>
              <a:t>&gt;&gt;</a:t>
            </a:r>
            <a:r>
              <a:rPr lang="en-GB" sz="2000" dirty="0"/>
              <a:t> Not all problems have arisen.</a:t>
            </a:r>
          </a:p>
          <a:p>
            <a:pPr marL="0" indent="0">
              <a:buNone/>
            </a:pPr>
            <a:endParaRPr lang="en-GB" sz="2000" dirty="0"/>
          </a:p>
          <a:p>
            <a:pPr marL="0" indent="0">
              <a:buNone/>
            </a:pPr>
            <a:r>
              <a:rPr lang="en-GB" sz="2000" dirty="0"/>
              <a:t>(13)	A: You’re looking worried.</a:t>
            </a:r>
            <a:endParaRPr lang="es-ES_tradnl" sz="2000" dirty="0"/>
          </a:p>
          <a:p>
            <a:pPr marL="0" indent="0">
              <a:buNone/>
            </a:pPr>
            <a:r>
              <a:rPr lang="en-GB" sz="2000" dirty="0"/>
              <a:t>	B: 	a. [Some students have tested </a:t>
            </a:r>
            <a:r>
              <a:rPr lang="en-GB" sz="2000" dirty="0" err="1"/>
              <a:t>positive</a:t>
            </a:r>
            <a:r>
              <a:rPr lang="en-GB" sz="2000" baseline="-25000" dirty="0" err="1"/>
              <a:t>F</a:t>
            </a:r>
            <a:r>
              <a:rPr lang="en-GB" sz="2000" dirty="0"/>
              <a:t>]. </a:t>
            </a:r>
          </a:p>
          <a:p>
            <a:pPr marL="0" indent="0">
              <a:buNone/>
            </a:pPr>
            <a:r>
              <a:rPr lang="en-GB" sz="2000" dirty="0"/>
              <a:t>		b. # In fact all / </a:t>
            </a:r>
            <a:r>
              <a:rPr lang="en-GB" sz="2000" dirty="0">
                <a:sym typeface="Wingdings 2"/>
              </a:rPr>
              <a:t></a:t>
            </a:r>
            <a:r>
              <a:rPr lang="en-GB" sz="2000" dirty="0"/>
              <a:t>In fact all.</a:t>
            </a:r>
          </a:p>
          <a:p>
            <a:pPr marL="0" indent="0">
              <a:buNone/>
            </a:pPr>
            <a:endParaRPr lang="en-GB" sz="20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26</a:t>
            </a:fld>
            <a:endParaRPr lang="es-ES"/>
          </a:p>
        </p:txBody>
      </p:sp>
    </p:spTree>
    <p:extLst>
      <p:ext uri="{BB962C8B-B14F-4D97-AF65-F5344CB8AC3E}">
        <p14:creationId xmlns:p14="http://schemas.microsoft.com/office/powerpoint/2010/main" val="3942463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solidFill>
                  <a:schemeClr val="tx1"/>
                </a:solidFill>
                <a:latin typeface="+mn-lt"/>
                <a:sym typeface="Wingdings 3"/>
              </a:rPr>
              <a:t>Beyond question/answer congruence: the wider context</a:t>
            </a:r>
            <a:endParaRPr lang="en-GB" sz="2000" dirty="0">
              <a:solidFill>
                <a:schemeClr val="tx1"/>
              </a:solidFill>
              <a:latin typeface="+mn-lt"/>
            </a:endParaRPr>
          </a:p>
        </p:txBody>
      </p:sp>
      <p:sp>
        <p:nvSpPr>
          <p:cNvPr id="3" name="2 Marcador de contenido"/>
          <p:cNvSpPr>
            <a:spLocks noGrp="1"/>
          </p:cNvSpPr>
          <p:nvPr>
            <p:ph idx="1"/>
          </p:nvPr>
        </p:nvSpPr>
        <p:spPr/>
        <p:txBody>
          <a:bodyPr/>
          <a:lstStyle/>
          <a:p>
            <a:pPr marL="0" indent="0">
              <a:buNone/>
            </a:pPr>
            <a:r>
              <a:rPr lang="en-GB" sz="2000" dirty="0"/>
              <a:t>The scalar in (12a) is this time only part of sentence focus, but in so far as the cancelling clause in (12b) can be said to address the current implicit QUD (‘Why are you worried?), it’s predicted to be infelicitous.</a:t>
            </a:r>
          </a:p>
          <a:p>
            <a:pPr marL="0" indent="0">
              <a:buNone/>
            </a:pPr>
            <a:endParaRPr lang="en-GB" sz="2000" dirty="0"/>
          </a:p>
          <a:p>
            <a:pPr marL="0" indent="0">
              <a:buNone/>
            </a:pPr>
            <a:r>
              <a:rPr lang="en-GB" sz="2000" dirty="0"/>
              <a:t>However, in (13b) the cancelling clause in (13b) is much less clearly infelicitous, though the discourse structure it’s part of is identical to that in (12).</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27</a:t>
            </a:fld>
            <a:endParaRPr lang="es-ES"/>
          </a:p>
        </p:txBody>
      </p:sp>
    </p:spTree>
    <p:extLst>
      <p:ext uri="{BB962C8B-B14F-4D97-AF65-F5344CB8AC3E}">
        <p14:creationId xmlns:p14="http://schemas.microsoft.com/office/powerpoint/2010/main" val="21505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sym typeface="Wingdings 3"/>
              </a:rPr>
              <a:t>Beyond question/answer congruence: the wider context</a:t>
            </a:r>
            <a:endParaRPr lang="en-GB" sz="2000" dirty="0">
              <a:latin typeface="+mn-lt"/>
            </a:endParaRPr>
          </a:p>
        </p:txBody>
      </p:sp>
      <p:sp>
        <p:nvSpPr>
          <p:cNvPr id="3" name="2 Marcador de contenido"/>
          <p:cNvSpPr>
            <a:spLocks noGrp="1"/>
          </p:cNvSpPr>
          <p:nvPr>
            <p:ph idx="1"/>
          </p:nvPr>
        </p:nvSpPr>
        <p:spPr>
          <a:xfrm>
            <a:off x="899592" y="1628800"/>
            <a:ext cx="7772400" cy="4530725"/>
          </a:xfrm>
        </p:spPr>
        <p:txBody>
          <a:bodyPr/>
          <a:lstStyle/>
          <a:p>
            <a:pPr marL="0" indent="0">
              <a:buNone/>
            </a:pPr>
            <a:r>
              <a:rPr lang="en-GB" sz="2000" dirty="0"/>
              <a:t>M&amp;C’s constraint does not tell us why there is this difference in acceptability of the cancelling clauses in (12) and (13), which is in fact connected to the contextual assumptions available to speakers at the time of the exchange.</a:t>
            </a:r>
            <a:endParaRPr lang="es-ES_tradnl" sz="2000" dirty="0"/>
          </a:p>
          <a:p>
            <a:pPr marL="0" indent="0">
              <a:buNone/>
            </a:pPr>
            <a:endParaRPr lang="en-GB" sz="2000" dirty="0"/>
          </a:p>
          <a:p>
            <a:pPr marL="0" indent="0">
              <a:buNone/>
            </a:pPr>
            <a:r>
              <a:rPr lang="en-GB" sz="2000" dirty="0">
                <a:effectLst>
                  <a:outerShdw blurRad="38100" dist="38100" dir="2700000" algn="tl">
                    <a:srgbClr val="FFFFFF"/>
                  </a:outerShdw>
                </a:effectLst>
                <a:sym typeface="Wingdings 3"/>
              </a:rPr>
              <a:t>	•  </a:t>
            </a:r>
            <a:r>
              <a:rPr lang="en-GB" sz="2000" dirty="0"/>
              <a:t>In particular, three </a:t>
            </a:r>
            <a:r>
              <a:rPr lang="en-GB" sz="2000" b="1" dirty="0"/>
              <a:t>contextual conditions </a:t>
            </a:r>
            <a:r>
              <a:rPr lang="en-GB" sz="2000" dirty="0"/>
              <a:t>must be 	satisfied for the SI to be derivable and so, indirectly, for a 	specific discourse sequence to allow speaker cancellation: </a:t>
            </a:r>
          </a:p>
          <a:p>
            <a:pPr marL="0" indent="0">
              <a:buNone/>
            </a:pPr>
            <a:endParaRPr lang="en-GB" sz="2000" dirty="0"/>
          </a:p>
          <a:p>
            <a:pPr marL="0" indent="0">
              <a:buNone/>
            </a:pPr>
            <a:r>
              <a:rPr lang="en-GB" sz="2000" dirty="0"/>
              <a:t>	a) The salient set condition</a:t>
            </a:r>
          </a:p>
          <a:p>
            <a:pPr marL="0" indent="0">
              <a:buNone/>
            </a:pPr>
            <a:r>
              <a:rPr lang="en-GB" sz="2000" dirty="0"/>
              <a:t>	b) The epistemic condition</a:t>
            </a:r>
          </a:p>
          <a:p>
            <a:pPr marL="0" indent="0">
              <a:buNone/>
            </a:pPr>
            <a:r>
              <a:rPr lang="en-GB" sz="2000" dirty="0"/>
              <a:t>	c) The full cooperation condition</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28</a:t>
            </a:fld>
            <a:endParaRPr lang="es-ES"/>
          </a:p>
        </p:txBody>
      </p:sp>
    </p:spTree>
    <p:extLst>
      <p:ext uri="{BB962C8B-B14F-4D97-AF65-F5344CB8AC3E}">
        <p14:creationId xmlns:p14="http://schemas.microsoft.com/office/powerpoint/2010/main" val="2715456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200" dirty="0">
                <a:latin typeface="+mn-lt"/>
                <a:sym typeface="Wingdings 3"/>
              </a:rPr>
              <a:t>Beyond question/answer congruence: the wider context</a:t>
            </a:r>
            <a:endParaRPr lang="en-GB" sz="2200" dirty="0">
              <a:latin typeface="+mn-lt"/>
            </a:endParaRPr>
          </a:p>
        </p:txBody>
      </p:sp>
      <p:sp>
        <p:nvSpPr>
          <p:cNvPr id="3" name="2 Marcador de contenido"/>
          <p:cNvSpPr>
            <a:spLocks noGrp="1"/>
          </p:cNvSpPr>
          <p:nvPr>
            <p:ph idx="1"/>
          </p:nvPr>
        </p:nvSpPr>
        <p:spPr/>
        <p:txBody>
          <a:bodyPr/>
          <a:lstStyle/>
          <a:p>
            <a:pPr marL="0" indent="0">
              <a:buNone/>
            </a:pPr>
            <a:r>
              <a:rPr lang="en-GB" sz="2000" dirty="0"/>
              <a:t>	a) The </a:t>
            </a:r>
            <a:r>
              <a:rPr lang="en-GB" sz="2000" b="1" dirty="0"/>
              <a:t>salient set condition </a:t>
            </a:r>
            <a:r>
              <a:rPr lang="en-GB" sz="2000" dirty="0"/>
              <a:t>on SI derivation requires that 	for the SI to be calculable </a:t>
            </a:r>
            <a:r>
              <a:rPr lang="en-GB" sz="2000" b="1" dirty="0"/>
              <a:t>a contextually accessible set 	of </a:t>
            </a:r>
            <a:r>
              <a:rPr lang="en-GB" sz="2000" b="1" dirty="0" err="1"/>
              <a:t>xs</a:t>
            </a:r>
            <a:r>
              <a:rPr lang="en-GB" sz="2000" dirty="0"/>
              <a:t> (e.g., problems, students) must be </a:t>
            </a:r>
            <a:r>
              <a:rPr lang="en-GB" sz="2000" b="1" dirty="0"/>
              <a:t>available</a:t>
            </a:r>
            <a:r>
              <a:rPr lang="en-GB" sz="2000" dirty="0"/>
              <a:t> to 	participants.</a:t>
            </a:r>
          </a:p>
          <a:p>
            <a:pPr marL="0" indent="0">
              <a:buNone/>
            </a:pPr>
            <a:endParaRPr lang="en-GB" sz="2000" dirty="0"/>
          </a:p>
          <a:p>
            <a:pPr marL="0" indent="0">
              <a:buNone/>
            </a:pPr>
            <a:r>
              <a:rPr lang="en-GB" sz="2000" dirty="0"/>
              <a:t>This condition is met in (13a) (‘Some students have tested positive’), but not in (12a), (‘Some problems have arisen’) and so the SI is not even </a:t>
            </a:r>
            <a:r>
              <a:rPr lang="en-GB" sz="2000" b="1" dirty="0"/>
              <a:t>potential</a:t>
            </a:r>
            <a:r>
              <a:rPr lang="en-GB" sz="2000" dirty="0"/>
              <a:t> in this case, which accounts for why we find the cancelling clause so clearly anomalous.</a:t>
            </a: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29</a:t>
            </a:fld>
            <a:endParaRPr lang="es-ES"/>
          </a:p>
        </p:txBody>
      </p:sp>
    </p:spTree>
    <p:extLst>
      <p:ext uri="{BB962C8B-B14F-4D97-AF65-F5344CB8AC3E}">
        <p14:creationId xmlns:p14="http://schemas.microsoft.com/office/powerpoint/2010/main" val="8194123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solidFill>
                  <a:schemeClr val="tx1"/>
                </a:solidFill>
                <a:latin typeface="+mn-lt"/>
                <a:sym typeface="Wingdings 3"/>
              </a:rPr>
              <a:t>Beyond question/answer congruence: the wider context</a:t>
            </a:r>
            <a:endParaRPr lang="en-GB" sz="2000" dirty="0">
              <a:latin typeface="+mn-lt"/>
            </a:endParaRPr>
          </a:p>
        </p:txBody>
      </p:sp>
      <p:sp>
        <p:nvSpPr>
          <p:cNvPr id="3" name="2 Marcador de contenido"/>
          <p:cNvSpPr>
            <a:spLocks noGrp="1"/>
          </p:cNvSpPr>
          <p:nvPr>
            <p:ph idx="1"/>
          </p:nvPr>
        </p:nvSpPr>
        <p:spPr/>
        <p:txBody>
          <a:bodyPr/>
          <a:lstStyle/>
          <a:p>
            <a:pPr marL="0" indent="0">
              <a:buNone/>
            </a:pPr>
            <a:r>
              <a:rPr lang="en-GB" sz="2000" dirty="0"/>
              <a:t>	b) The </a:t>
            </a:r>
            <a:r>
              <a:rPr lang="en-GB" sz="2000" b="1" dirty="0"/>
              <a:t>epistemic condition </a:t>
            </a:r>
            <a:r>
              <a:rPr lang="en-GB" sz="2000" dirty="0"/>
              <a:t>on SI derivation: the 	speaker is informed about the whole set of relevant 	cases (cf. Breheny et al. 2013).</a:t>
            </a:r>
          </a:p>
          <a:p>
            <a:pPr marL="0" indent="0">
              <a:buNone/>
            </a:pPr>
            <a:endParaRPr lang="en-GB" sz="2000" dirty="0"/>
          </a:p>
          <a:p>
            <a:pPr marL="0" indent="0">
              <a:buNone/>
            </a:pPr>
            <a:r>
              <a:rPr lang="en-GB" sz="2000" dirty="0"/>
              <a:t>(14)	A: How many Tory MPs have sent letters calling	for the PM 	to resign?</a:t>
            </a:r>
          </a:p>
          <a:p>
            <a:pPr marL="0" indent="0">
              <a:buNone/>
            </a:pPr>
            <a:r>
              <a:rPr lang="en-GB" sz="2000" dirty="0"/>
              <a:t>	B: 	a. [</a:t>
            </a:r>
            <a:r>
              <a:rPr lang="en-GB" sz="2000" dirty="0" err="1"/>
              <a:t>Some</a:t>
            </a:r>
            <a:r>
              <a:rPr lang="en-GB" sz="2000" baseline="-25000" dirty="0" err="1"/>
              <a:t>F</a:t>
            </a:r>
            <a:r>
              <a:rPr lang="en-GB" sz="2000" dirty="0"/>
              <a:t>] have. </a:t>
            </a:r>
          </a:p>
          <a:p>
            <a:pPr marL="0" indent="0">
              <a:buNone/>
            </a:pPr>
            <a:r>
              <a:rPr lang="en-GB" sz="2000" dirty="0"/>
              <a:t>		b. </a:t>
            </a:r>
            <a:r>
              <a:rPr lang="en-GB" sz="2000" dirty="0">
                <a:sym typeface="Wingdings 2"/>
              </a:rPr>
              <a:t> </a:t>
            </a:r>
            <a:r>
              <a:rPr lang="en-GB" sz="2000" dirty="0"/>
              <a:t>In fact, they may all have. Several say 			they will not reveal whether they have.</a:t>
            </a:r>
          </a:p>
          <a:p>
            <a:pPr marL="0" indent="0">
              <a:buNone/>
            </a:pPr>
            <a:r>
              <a:rPr lang="en-GB" sz="2000" dirty="0"/>
              <a:t>		c. </a:t>
            </a:r>
            <a:r>
              <a:rPr lang="en-GB" sz="2000" strike="sngStrike" dirty="0"/>
              <a:t>&gt;&gt;</a:t>
            </a:r>
            <a:r>
              <a:rPr lang="en-GB" sz="2000" dirty="0"/>
              <a:t> Not all Tory MPs have sent letters.</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30</a:t>
            </a:fld>
            <a:endParaRPr lang="es-ES"/>
          </a:p>
        </p:txBody>
      </p:sp>
    </p:spTree>
    <p:extLst>
      <p:ext uri="{BB962C8B-B14F-4D97-AF65-F5344CB8AC3E}">
        <p14:creationId xmlns:p14="http://schemas.microsoft.com/office/powerpoint/2010/main" val="2334515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solidFill>
                  <a:schemeClr val="tx1"/>
                </a:solidFill>
                <a:latin typeface="+mn-lt"/>
                <a:sym typeface="Wingdings 3"/>
              </a:rPr>
              <a:t>Beyond question/answer congruence: the wider context</a:t>
            </a:r>
            <a:endParaRPr lang="en-GB" sz="2000" dirty="0">
              <a:latin typeface="+mn-lt"/>
            </a:endParaRPr>
          </a:p>
        </p:txBody>
      </p:sp>
      <p:sp>
        <p:nvSpPr>
          <p:cNvPr id="3" name="2 Marcador de contenido"/>
          <p:cNvSpPr>
            <a:spLocks noGrp="1"/>
          </p:cNvSpPr>
          <p:nvPr>
            <p:ph idx="1"/>
          </p:nvPr>
        </p:nvSpPr>
        <p:spPr/>
        <p:txBody>
          <a:bodyPr/>
          <a:lstStyle/>
          <a:p>
            <a:pPr marL="0" indent="0">
              <a:buNone/>
            </a:pPr>
            <a:r>
              <a:rPr lang="en-GB" sz="2000" dirty="0"/>
              <a:t>In (14a), where the speaker is openly not in a position to make the stronger statement, she can felicitously cancel / suspend the potential SI, even though the weak scalar bears narrow focus and both parts of the utterance address the same explicit question in (14a).</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31</a:t>
            </a:fld>
            <a:endParaRPr lang="es-ES"/>
          </a:p>
        </p:txBody>
      </p:sp>
    </p:spTree>
    <p:extLst>
      <p:ext uri="{BB962C8B-B14F-4D97-AF65-F5344CB8AC3E}">
        <p14:creationId xmlns:p14="http://schemas.microsoft.com/office/powerpoint/2010/main" val="1222206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solidFill>
                  <a:schemeClr val="tx1"/>
                </a:solidFill>
                <a:latin typeface="+mn-lt"/>
                <a:sym typeface="Wingdings 3"/>
              </a:rPr>
              <a:t>Beyond question/answer congruence: the wider context</a:t>
            </a:r>
            <a:endParaRPr lang="en-GB" sz="2000" dirty="0">
              <a:latin typeface="+mn-lt"/>
            </a:endParaRPr>
          </a:p>
        </p:txBody>
      </p:sp>
      <p:sp>
        <p:nvSpPr>
          <p:cNvPr id="3" name="2 Marcador de contenido"/>
          <p:cNvSpPr>
            <a:spLocks noGrp="1"/>
          </p:cNvSpPr>
          <p:nvPr>
            <p:ph idx="1"/>
          </p:nvPr>
        </p:nvSpPr>
        <p:spPr/>
        <p:txBody>
          <a:bodyPr/>
          <a:lstStyle/>
          <a:p>
            <a:pPr marL="0" indent="0">
              <a:buNone/>
            </a:pPr>
            <a:r>
              <a:rPr lang="en-GB" sz="2000" dirty="0">
                <a:solidFill>
                  <a:srgbClr val="FF0000"/>
                </a:solidFill>
              </a:rPr>
              <a:t>	</a:t>
            </a:r>
            <a:r>
              <a:rPr lang="en-GB" sz="2000" dirty="0"/>
              <a:t>c) The </a:t>
            </a:r>
            <a:r>
              <a:rPr lang="en-GB" sz="2000" b="1" dirty="0"/>
              <a:t>full cooperation condition </a:t>
            </a:r>
            <a:r>
              <a:rPr lang="en-GB" sz="2000" dirty="0"/>
              <a:t>applies to cases 	where speaker preferences are key in the derivation of 	effects (cf. Clause b of the presumption of optimal 	relevance, see Carston 1998:221): </a:t>
            </a:r>
          </a:p>
          <a:p>
            <a:pPr marL="0" indent="0">
              <a:buNone/>
            </a:pPr>
            <a:endParaRPr lang="en-GB" sz="2000" dirty="0"/>
          </a:p>
          <a:p>
            <a:pPr marL="0" indent="0">
              <a:buNone/>
            </a:pPr>
            <a:r>
              <a:rPr lang="en-GB" sz="2000" dirty="0"/>
              <a:t>(15) 	A: How many of your friends have done time?</a:t>
            </a:r>
          </a:p>
          <a:p>
            <a:pPr marL="0" indent="0">
              <a:buNone/>
            </a:pPr>
            <a:r>
              <a:rPr lang="en-GB" sz="2000" dirty="0"/>
              <a:t>	B: 	a. [</a:t>
            </a:r>
            <a:r>
              <a:rPr lang="en-GB" sz="2000" dirty="0" err="1"/>
              <a:t>Some</a:t>
            </a:r>
            <a:r>
              <a:rPr lang="en-GB" sz="2000" baseline="-25000" dirty="0" err="1"/>
              <a:t>F</a:t>
            </a:r>
            <a:r>
              <a:rPr lang="en-GB" sz="2000" dirty="0"/>
              <a:t>] have.</a:t>
            </a:r>
          </a:p>
          <a:p>
            <a:pPr marL="0" indent="0">
              <a:buNone/>
            </a:pPr>
            <a:r>
              <a:rPr lang="en-GB" sz="2000" dirty="0"/>
              <a:t>		b. </a:t>
            </a:r>
            <a:r>
              <a:rPr lang="en-GB" sz="2000" dirty="0">
                <a:sym typeface="Wingdings 2"/>
              </a:rPr>
              <a:t> In fact</a:t>
            </a:r>
            <a:r>
              <a:rPr lang="en-GB" sz="2000" dirty="0"/>
              <a:t>, all have.</a:t>
            </a:r>
          </a:p>
          <a:p>
            <a:pPr marL="0" indent="0">
              <a:buNone/>
            </a:pPr>
            <a:r>
              <a:rPr lang="en-GB" sz="2000" dirty="0"/>
              <a:t>		c. </a:t>
            </a:r>
            <a:r>
              <a:rPr lang="en-GB" sz="2000" strike="sngStrike" dirty="0"/>
              <a:t>&gt;&gt;</a:t>
            </a:r>
            <a:r>
              <a:rPr lang="en-GB" sz="2000" dirty="0"/>
              <a:t> Not all of B’s friends have done time. </a:t>
            </a:r>
          </a:p>
          <a:p>
            <a:pPr marL="0" indent="0">
              <a:buNone/>
            </a:pPr>
            <a:endParaRPr lang="en-GB" sz="20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32</a:t>
            </a:fld>
            <a:endParaRPr lang="es-ES" dirty="0"/>
          </a:p>
        </p:txBody>
      </p:sp>
    </p:spTree>
    <p:extLst>
      <p:ext uri="{BB962C8B-B14F-4D97-AF65-F5344CB8AC3E}">
        <p14:creationId xmlns:p14="http://schemas.microsoft.com/office/powerpoint/2010/main" val="3128020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solidFill>
                  <a:schemeClr val="tx1"/>
                </a:solidFill>
                <a:latin typeface="+mn-lt"/>
                <a:sym typeface="Wingdings 3"/>
              </a:rPr>
              <a:t>Beyond question/answer congruence: the wider context</a:t>
            </a:r>
            <a:endParaRPr lang="en-GB" sz="2000" dirty="0">
              <a:latin typeface="+mn-lt"/>
            </a:endParaRPr>
          </a:p>
        </p:txBody>
      </p:sp>
      <p:sp>
        <p:nvSpPr>
          <p:cNvPr id="3" name="2 Marcador de contenido"/>
          <p:cNvSpPr>
            <a:spLocks noGrp="1"/>
          </p:cNvSpPr>
          <p:nvPr>
            <p:ph idx="1"/>
          </p:nvPr>
        </p:nvSpPr>
        <p:spPr/>
        <p:txBody>
          <a:bodyPr/>
          <a:lstStyle/>
          <a:p>
            <a:pPr marL="0" indent="0">
              <a:buNone/>
            </a:pPr>
            <a:r>
              <a:rPr lang="en-GB" sz="2000" dirty="0"/>
              <a:t>The cancelling clause in (15b) addresses the current QUD, but because in this context the speaker may choose no to be as informative as she could, the addressee is not entitled to derive the SI as intended, and so it’s cancellable.</a:t>
            </a:r>
          </a:p>
          <a:p>
            <a:pPr marL="0" indent="0">
              <a:buNone/>
            </a:pPr>
            <a:endParaRPr lang="en-GB" sz="2000" dirty="0"/>
          </a:p>
          <a:p>
            <a:pPr marL="0" indent="0">
              <a:buNone/>
            </a:pPr>
            <a:r>
              <a:rPr lang="en-GB" sz="2000" dirty="0"/>
              <a:t>If the QUD constraint was all there is to speaker cancellability of an SI, the cancellations in (14b-15b) should not be admissible.</a:t>
            </a:r>
          </a:p>
          <a:p>
            <a:pPr marL="0" indent="0">
              <a:buNone/>
            </a:pPr>
            <a:endParaRPr lang="en-GB" sz="2000" dirty="0"/>
          </a:p>
          <a:p>
            <a:pPr marL="0" indent="0">
              <a:buNone/>
            </a:pPr>
            <a:r>
              <a:rPr lang="en-GB" sz="2000" dirty="0"/>
              <a:t>But they are.</a:t>
            </a: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33</a:t>
            </a:fld>
            <a:endParaRPr lang="es-ES"/>
          </a:p>
        </p:txBody>
      </p:sp>
    </p:spTree>
    <p:extLst>
      <p:ext uri="{BB962C8B-B14F-4D97-AF65-F5344CB8AC3E}">
        <p14:creationId xmlns:p14="http://schemas.microsoft.com/office/powerpoint/2010/main" val="1009223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solidFill>
                  <a:schemeClr val="tx1"/>
                </a:solidFill>
                <a:latin typeface="+mn-lt"/>
                <a:sym typeface="Wingdings 3"/>
              </a:rPr>
              <a:t>Beyond question/answer congruence: the wider context</a:t>
            </a:r>
            <a:endParaRPr lang="en-GB" sz="2000" dirty="0">
              <a:latin typeface="+mn-lt"/>
            </a:endParaRPr>
          </a:p>
        </p:txBody>
      </p:sp>
      <p:sp>
        <p:nvSpPr>
          <p:cNvPr id="3" name="2 Marcador de contenido"/>
          <p:cNvSpPr>
            <a:spLocks noGrp="1"/>
          </p:cNvSpPr>
          <p:nvPr>
            <p:ph idx="1"/>
          </p:nvPr>
        </p:nvSpPr>
        <p:spPr/>
        <p:txBody>
          <a:bodyPr/>
          <a:lstStyle/>
          <a:p>
            <a:pPr marL="0" indent="0">
              <a:buNone/>
            </a:pPr>
            <a:r>
              <a:rPr lang="en-GB" sz="2000" dirty="0"/>
              <a:t>It could be argued that in so far as (a-c) are </a:t>
            </a:r>
            <a:r>
              <a:rPr lang="en-GB" sz="2000" b="1" dirty="0"/>
              <a:t>prerequisites on the SI arising</a:t>
            </a:r>
            <a:r>
              <a:rPr lang="en-GB" sz="2000" dirty="0"/>
              <a:t>, the QUD constraint should be understood to apply only when these contextual conditions are satisfied.</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34</a:t>
            </a:fld>
            <a:endParaRPr lang="es-ES"/>
          </a:p>
        </p:txBody>
      </p:sp>
    </p:spTree>
    <p:extLst>
      <p:ext uri="{BB962C8B-B14F-4D97-AF65-F5344CB8AC3E}">
        <p14:creationId xmlns:p14="http://schemas.microsoft.com/office/powerpoint/2010/main" val="1595225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solidFill>
                  <a:schemeClr val="tx1"/>
                </a:solidFill>
                <a:latin typeface="+mn-lt"/>
                <a:sym typeface="Wingdings 3"/>
              </a:rPr>
              <a:t>Beyond question/answer congruence: the wider context</a:t>
            </a:r>
            <a:endParaRPr lang="en-GB" sz="2000" dirty="0">
              <a:solidFill>
                <a:srgbClr val="FF0000"/>
              </a:solidFill>
              <a:latin typeface="+mn-lt"/>
            </a:endParaRPr>
          </a:p>
        </p:txBody>
      </p:sp>
      <p:sp>
        <p:nvSpPr>
          <p:cNvPr id="3" name="2 Marcador de contenido"/>
          <p:cNvSpPr>
            <a:spLocks noGrp="1"/>
          </p:cNvSpPr>
          <p:nvPr>
            <p:ph idx="1"/>
          </p:nvPr>
        </p:nvSpPr>
        <p:spPr>
          <a:xfrm>
            <a:off x="899592" y="1556792"/>
            <a:ext cx="7787208" cy="4574133"/>
          </a:xfrm>
        </p:spPr>
        <p:txBody>
          <a:bodyPr/>
          <a:lstStyle/>
          <a:p>
            <a:pPr marL="0" indent="0">
              <a:buNone/>
            </a:pPr>
            <a:r>
              <a:rPr lang="en-GB" sz="2000" dirty="0">
                <a:sym typeface="Wingdings 3"/>
              </a:rPr>
              <a:t>But even when these conditions are satisfied, the availability of specific contextual assumptions may be shown to override M&amp;C’s constraint. </a:t>
            </a:r>
          </a:p>
          <a:p>
            <a:pPr marL="0" indent="0">
              <a:buNone/>
            </a:pPr>
            <a:endParaRPr lang="en-GB" sz="2000" dirty="0">
              <a:sym typeface="Wingdings 3"/>
            </a:endParaRPr>
          </a:p>
          <a:p>
            <a:pPr marL="0" indent="0">
              <a:buNone/>
            </a:pPr>
            <a:r>
              <a:rPr lang="en-GB" sz="2000" dirty="0">
                <a:sym typeface="Wingdings 3"/>
              </a:rPr>
              <a:t>Consider the discourse sequence in (16):</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35</a:t>
            </a:fld>
            <a:endParaRPr lang="es-ES"/>
          </a:p>
        </p:txBody>
      </p:sp>
    </p:spTree>
    <p:extLst>
      <p:ext uri="{BB962C8B-B14F-4D97-AF65-F5344CB8AC3E}">
        <p14:creationId xmlns:p14="http://schemas.microsoft.com/office/powerpoint/2010/main" val="3886821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200" dirty="0">
                <a:latin typeface="+mn-lt"/>
                <a:sym typeface="Wingdings 3"/>
              </a:rPr>
              <a:t>Beyond question/answer </a:t>
            </a:r>
            <a:r>
              <a:rPr lang="en-GB" sz="2000" dirty="0">
                <a:latin typeface="+mn-lt"/>
                <a:sym typeface="Wingdings 3"/>
              </a:rPr>
              <a:t>congruence</a:t>
            </a:r>
            <a:r>
              <a:rPr lang="en-GB" sz="2200" dirty="0">
                <a:latin typeface="+mn-lt"/>
                <a:sym typeface="Wingdings 3"/>
              </a:rPr>
              <a:t>: the wider context</a:t>
            </a:r>
            <a:endParaRPr lang="en-GB" sz="2200" dirty="0">
              <a:latin typeface="+mn-lt"/>
            </a:endParaRPr>
          </a:p>
        </p:txBody>
      </p:sp>
      <p:sp>
        <p:nvSpPr>
          <p:cNvPr id="3" name="2 Marcador de contenido"/>
          <p:cNvSpPr>
            <a:spLocks noGrp="1"/>
          </p:cNvSpPr>
          <p:nvPr>
            <p:ph idx="1"/>
          </p:nvPr>
        </p:nvSpPr>
        <p:spPr>
          <a:xfrm>
            <a:off x="827584" y="1556792"/>
            <a:ext cx="7772400" cy="4530725"/>
          </a:xfrm>
        </p:spPr>
        <p:txBody>
          <a:bodyPr/>
          <a:lstStyle/>
          <a:p>
            <a:pPr marL="0" lvl="0" indent="0">
              <a:buNone/>
            </a:pPr>
            <a:r>
              <a:rPr lang="en-GB" sz="2000" dirty="0"/>
              <a:t>(16) Context: Parents with at least three children have free entrance.</a:t>
            </a:r>
            <a:endParaRPr lang="es-ES_tradnl" sz="2000" dirty="0"/>
          </a:p>
          <a:p>
            <a:pPr marL="0" indent="0">
              <a:buNone/>
            </a:pPr>
            <a:r>
              <a:rPr lang="en-GB" sz="2000" dirty="0"/>
              <a:t>A: How many children do the Peters have? </a:t>
            </a:r>
            <a:endParaRPr lang="es-ES_tradnl" sz="2000" dirty="0"/>
          </a:p>
          <a:p>
            <a:pPr marL="0" indent="0">
              <a:buNone/>
            </a:pPr>
            <a:r>
              <a:rPr lang="en-GB" sz="2000" dirty="0"/>
              <a:t>B: 	a. They have [</a:t>
            </a:r>
            <a:r>
              <a:rPr lang="en-GB" sz="2000" dirty="0" err="1"/>
              <a:t>three</a:t>
            </a:r>
            <a:r>
              <a:rPr lang="en-GB" sz="2000" baseline="-25000" dirty="0" err="1"/>
              <a:t>F</a:t>
            </a:r>
            <a:r>
              <a:rPr lang="en-GB" sz="2000" dirty="0"/>
              <a:t>], it’s alright. </a:t>
            </a:r>
            <a:endParaRPr lang="es-ES_tradnl" sz="2000" dirty="0"/>
          </a:p>
          <a:p>
            <a:pPr marL="0" indent="0">
              <a:buNone/>
            </a:pPr>
            <a:r>
              <a:rPr lang="en-GB" sz="2000" dirty="0"/>
              <a:t>	b. </a:t>
            </a:r>
            <a:r>
              <a:rPr lang="en-GB" sz="2000" dirty="0">
                <a:sym typeface="Wingdings 2"/>
              </a:rPr>
              <a:t> </a:t>
            </a:r>
            <a:r>
              <a:rPr lang="en-GB" sz="2000" dirty="0"/>
              <a:t>In fact, four. </a:t>
            </a:r>
          </a:p>
          <a:p>
            <a:pPr marL="0" indent="0">
              <a:buNone/>
            </a:pPr>
            <a:r>
              <a:rPr lang="en-GB" sz="2000" dirty="0"/>
              <a:t>	c. </a:t>
            </a:r>
            <a:r>
              <a:rPr lang="en-GB" sz="2000" strike="sngStrike" dirty="0"/>
              <a:t>&gt;&gt;</a:t>
            </a:r>
            <a:r>
              <a:rPr lang="en-GB" sz="2000" dirty="0"/>
              <a:t> The Peters have no more than three children. 	(Adapted from Benz et al. 2013)</a:t>
            </a:r>
          </a:p>
          <a:p>
            <a:pPr marL="0" indent="0">
              <a:buNone/>
            </a:pPr>
            <a:endParaRPr lang="en-GB" sz="2000" dirty="0">
              <a:sym typeface="Wingdings 3"/>
            </a:endParaRPr>
          </a:p>
          <a:p>
            <a:pPr marL="0" indent="0">
              <a:buNone/>
            </a:pPr>
            <a:r>
              <a:rPr lang="en-GB" sz="2000" dirty="0">
                <a:sym typeface="Wingdings 3"/>
              </a:rPr>
              <a:t>The numeral in (16a) is in focus and there is no shift in QUD that the in-fact clause addresses.</a:t>
            </a:r>
          </a:p>
          <a:p>
            <a:pPr marL="0" indent="0">
              <a:buNone/>
            </a:pPr>
            <a:r>
              <a:rPr lang="en-GB" sz="2000" dirty="0">
                <a:sym typeface="Wingdings 3"/>
              </a:rPr>
              <a:t>By M&amp;C’s criterion, cancellation should be infelicitous. </a:t>
            </a:r>
            <a:endParaRPr lang="en-GB" sz="2000" dirty="0"/>
          </a:p>
          <a:p>
            <a:pPr marL="0" indent="0">
              <a:buNone/>
            </a:pPr>
            <a:r>
              <a:rPr lang="en-GB" sz="2000" dirty="0"/>
              <a:t>But that is not what we find.</a:t>
            </a:r>
            <a:endParaRPr lang="es-ES_tradnl" sz="20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36</a:t>
            </a:fld>
            <a:endParaRPr lang="es-ES"/>
          </a:p>
        </p:txBody>
      </p:sp>
    </p:spTree>
    <p:extLst>
      <p:ext uri="{BB962C8B-B14F-4D97-AF65-F5344CB8AC3E}">
        <p14:creationId xmlns:p14="http://schemas.microsoft.com/office/powerpoint/2010/main" val="3317598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sym typeface="Wingdings 3"/>
              </a:rPr>
              <a:t>Beyond question/answer congruence: the wider context</a:t>
            </a:r>
            <a:endParaRPr lang="en-GB" sz="2000" dirty="0">
              <a:latin typeface="+mn-lt"/>
            </a:endParaRPr>
          </a:p>
        </p:txBody>
      </p:sp>
      <p:sp>
        <p:nvSpPr>
          <p:cNvPr id="3" name="2 Marcador de contenido"/>
          <p:cNvSpPr>
            <a:spLocks noGrp="1"/>
          </p:cNvSpPr>
          <p:nvPr>
            <p:ph idx="1"/>
          </p:nvPr>
        </p:nvSpPr>
        <p:spPr>
          <a:xfrm>
            <a:off x="827584" y="1700808"/>
            <a:ext cx="7859216" cy="4430117"/>
          </a:xfrm>
        </p:spPr>
        <p:txBody>
          <a:bodyPr/>
          <a:lstStyle/>
          <a:p>
            <a:pPr marL="0" indent="0">
              <a:buNone/>
            </a:pPr>
            <a:r>
              <a:rPr lang="en-GB" sz="2400" dirty="0">
                <a:effectLst>
                  <a:outerShdw blurRad="38100" dist="38100" dir="2700000" algn="tl">
                    <a:srgbClr val="FFFFFF"/>
                  </a:outerShdw>
                </a:effectLst>
                <a:latin typeface="Arial"/>
                <a:cs typeface="Arial"/>
                <a:sym typeface="Wingdings 3"/>
              </a:rPr>
              <a:t>	</a:t>
            </a:r>
            <a:r>
              <a:rPr lang="en-GB" sz="2000" b="1" dirty="0">
                <a:effectLst>
                  <a:outerShdw blurRad="38100" dist="38100" dir="2700000" algn="tl">
                    <a:srgbClr val="FFFFFF"/>
                  </a:outerShdw>
                </a:effectLst>
                <a:latin typeface="Arial"/>
                <a:cs typeface="Arial"/>
                <a:sym typeface="Wingdings 3"/>
              </a:rPr>
              <a:t></a:t>
            </a:r>
            <a:r>
              <a:rPr lang="en-GB" sz="2000" dirty="0">
                <a:effectLst>
                  <a:outerShdw blurRad="38100" dist="38100" dir="2700000" algn="tl">
                    <a:srgbClr val="FFFFFF"/>
                  </a:outerShdw>
                </a:effectLst>
                <a:latin typeface="Arial"/>
                <a:cs typeface="Arial"/>
                <a:sym typeface="Wingdings 3"/>
              </a:rPr>
              <a:t> </a:t>
            </a:r>
            <a:r>
              <a:rPr lang="en-GB" sz="2000" dirty="0">
                <a:effectLst>
                  <a:outerShdw blurRad="38100" dist="38100" dir="2700000" algn="tl">
                    <a:srgbClr val="FFFFFF"/>
                  </a:outerShdw>
                </a:effectLst>
                <a:sym typeface="Wingdings 3"/>
              </a:rPr>
              <a:t>The QUD constraint on cancelling is subject to more 	general contextual relevance conditions which may override 	its predictions for a specific question / answer discourse 	sequence.</a:t>
            </a:r>
          </a:p>
          <a:p>
            <a:pPr marL="0" indent="0">
              <a:buNone/>
            </a:pPr>
            <a:endParaRPr lang="en-GB" sz="2000" dirty="0">
              <a:effectLst>
                <a:outerShdw blurRad="38100" dist="38100" dir="2700000" algn="tl">
                  <a:srgbClr val="FFFFFF"/>
                </a:outerShdw>
              </a:effectLst>
              <a:sym typeface="Wingdings 3"/>
            </a:endParaRPr>
          </a:p>
          <a:p>
            <a:pPr marL="0" indent="0">
              <a:buNone/>
            </a:pPr>
            <a:r>
              <a:rPr lang="en-GB" sz="2000" dirty="0">
                <a:effectLst>
                  <a:outerShdw blurRad="38100" dist="38100" dir="2700000" algn="tl">
                    <a:srgbClr val="FFFFFF"/>
                  </a:outerShdw>
                </a:effectLst>
                <a:sym typeface="Wingdings 3"/>
              </a:rPr>
              <a:t>And more specifically,</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37</a:t>
            </a:fld>
            <a:endParaRPr lang="es-ES" dirty="0"/>
          </a:p>
        </p:txBody>
      </p:sp>
    </p:spTree>
    <p:extLst>
      <p:ext uri="{BB962C8B-B14F-4D97-AF65-F5344CB8AC3E}">
        <p14:creationId xmlns:p14="http://schemas.microsoft.com/office/powerpoint/2010/main" val="4106565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sym typeface="Wingdings 3"/>
              </a:rPr>
              <a:t>Beyond question/answer congruence: the wider context</a:t>
            </a:r>
            <a:endParaRPr lang="en-GB" sz="2000" dirty="0">
              <a:latin typeface="+mn-lt"/>
            </a:endParaRPr>
          </a:p>
        </p:txBody>
      </p:sp>
      <p:sp>
        <p:nvSpPr>
          <p:cNvPr id="3" name="2 Marcador de contenido"/>
          <p:cNvSpPr>
            <a:spLocks noGrp="1"/>
          </p:cNvSpPr>
          <p:nvPr>
            <p:ph idx="1"/>
          </p:nvPr>
        </p:nvSpPr>
        <p:spPr/>
        <p:txBody>
          <a:bodyPr/>
          <a:lstStyle/>
          <a:p>
            <a:pPr marL="0" indent="0">
              <a:buNone/>
            </a:pPr>
            <a:r>
              <a:rPr lang="en-GB" sz="2000" b="1" dirty="0">
                <a:effectLst>
                  <a:outerShdw blurRad="38100" dist="38100" dir="2700000" algn="tl">
                    <a:srgbClr val="FFFFFF"/>
                  </a:outerShdw>
                </a:effectLst>
                <a:sym typeface="Wingdings 3"/>
              </a:rPr>
              <a:t></a:t>
            </a:r>
            <a:r>
              <a:rPr lang="en-GB" sz="2000" dirty="0">
                <a:effectLst>
                  <a:outerShdw blurRad="38100" dist="38100" dir="2700000" algn="tl">
                    <a:srgbClr val="FFFFFF"/>
                  </a:outerShdw>
                </a:effectLst>
                <a:sym typeface="Wingdings 3"/>
              </a:rPr>
              <a:t> The </a:t>
            </a:r>
            <a:r>
              <a:rPr lang="en-GB" sz="2000" b="1" dirty="0">
                <a:effectLst>
                  <a:outerShdw blurRad="38100" dist="38100" dir="2700000" algn="tl">
                    <a:srgbClr val="FFFFFF"/>
                  </a:outerShdw>
                </a:effectLst>
                <a:sym typeface="Wingdings 3"/>
              </a:rPr>
              <a:t>role that focus plays </a:t>
            </a:r>
            <a:r>
              <a:rPr lang="en-GB" sz="2000" dirty="0">
                <a:effectLst>
                  <a:outerShdw blurRad="38100" dist="38100" dir="2700000" algn="tl">
                    <a:srgbClr val="FFFFFF"/>
                  </a:outerShdw>
                </a:effectLst>
                <a:sym typeface="Wingdings 3"/>
              </a:rPr>
              <a:t>in the derivation of an SI appears to be less restrictive than is assumed in M&amp;C’s account, in that </a:t>
            </a:r>
          </a:p>
          <a:p>
            <a:pPr marL="0" indent="0">
              <a:buNone/>
            </a:pPr>
            <a:endParaRPr lang="en-GB" sz="2000" dirty="0">
              <a:effectLst>
                <a:outerShdw blurRad="38100" dist="38100" dir="2700000" algn="tl">
                  <a:srgbClr val="FFFFFF"/>
                </a:outerShdw>
              </a:effectLst>
              <a:sym typeface="Wingdings 3"/>
            </a:endParaRPr>
          </a:p>
          <a:p>
            <a:pPr marL="0" indent="0">
              <a:buNone/>
            </a:pPr>
            <a:r>
              <a:rPr lang="en-GB" sz="2000" dirty="0">
                <a:effectLst>
                  <a:outerShdw blurRad="38100" dist="38100" dir="2700000" algn="tl">
                    <a:srgbClr val="FFFFFF"/>
                  </a:outerShdw>
                </a:effectLst>
                <a:sym typeface="Wingdings 3"/>
              </a:rPr>
              <a:t>	</a:t>
            </a:r>
            <a:r>
              <a:rPr lang="en-GB" sz="2000" dirty="0">
                <a:effectLst>
                  <a:outerShdw blurRad="38100" dist="38100" dir="2700000" algn="tl">
                    <a:srgbClr val="FFFFFF"/>
                  </a:outerShdw>
                </a:effectLst>
                <a:latin typeface="Arial"/>
                <a:cs typeface="Arial"/>
                <a:sym typeface="Wingdings 3"/>
              </a:rPr>
              <a:t>•</a:t>
            </a:r>
            <a:r>
              <a:rPr lang="en-GB" sz="2000" dirty="0">
                <a:effectLst>
                  <a:outerShdw blurRad="38100" dist="38100" dir="2700000" algn="tl">
                    <a:srgbClr val="FFFFFF"/>
                  </a:outerShdw>
                </a:effectLst>
                <a:sym typeface="Wingdings 3"/>
              </a:rPr>
              <a:t> It doesn’t </a:t>
            </a:r>
            <a:r>
              <a:rPr lang="en-GB" sz="2000" i="1" dirty="0">
                <a:effectLst>
                  <a:outerShdw blurRad="38100" dist="38100" dir="2700000" algn="tl">
                    <a:srgbClr val="FFFFFF"/>
                  </a:outerShdw>
                </a:effectLst>
                <a:sym typeface="Wingdings 3"/>
              </a:rPr>
              <a:t>determine</a:t>
            </a:r>
            <a:r>
              <a:rPr lang="en-GB" sz="2000" dirty="0">
                <a:effectLst>
                  <a:outerShdw blurRad="38100" dist="38100" dir="2700000" algn="tl">
                    <a:srgbClr val="FFFFFF"/>
                  </a:outerShdw>
                </a:effectLst>
                <a:sym typeface="Wingdings 3"/>
              </a:rPr>
              <a:t> what question is </a:t>
            </a:r>
            <a:r>
              <a:rPr lang="en-GB" sz="2000" i="1" dirty="0">
                <a:effectLst>
                  <a:outerShdw blurRad="38100" dist="38100" dir="2700000" algn="tl">
                    <a:srgbClr val="FFFFFF"/>
                  </a:outerShdw>
                </a:effectLst>
                <a:sym typeface="Wingdings 3"/>
              </a:rPr>
              <a:t>actually</a:t>
            </a:r>
            <a:r>
              <a:rPr lang="en-GB" sz="2000" dirty="0">
                <a:effectLst>
                  <a:outerShdw blurRad="38100" dist="38100" dir="2700000" algn="tl">
                    <a:srgbClr val="FFFFFF"/>
                  </a:outerShdw>
                </a:effectLst>
                <a:sym typeface="Wingdings 3"/>
              </a:rPr>
              <a:t> being 	addressed by a particular utterance,</a:t>
            </a:r>
          </a:p>
          <a:p>
            <a:pPr marL="0" indent="0">
              <a:buNone/>
            </a:pPr>
            <a:r>
              <a:rPr lang="en-GB" sz="2000" dirty="0">
                <a:effectLst>
                  <a:outerShdw blurRad="38100" dist="38100" dir="2700000" algn="tl">
                    <a:srgbClr val="FFFFFF"/>
                  </a:outerShdw>
                </a:effectLst>
                <a:sym typeface="Wingdings 3"/>
              </a:rPr>
              <a:t>	 • Nor does it necessarily trigger an SI for a scalar term.</a:t>
            </a:r>
          </a:p>
          <a:p>
            <a:pPr marL="0" indent="0">
              <a:buNone/>
            </a:pPr>
            <a:endParaRPr lang="en-GB" sz="2000" dirty="0">
              <a:effectLst>
                <a:outerShdw blurRad="38100" dist="38100" dir="2700000" algn="tl">
                  <a:srgbClr val="FFFFFF"/>
                </a:outerShdw>
              </a:effectLst>
              <a:sym typeface="Wingdings 3"/>
            </a:endParaRPr>
          </a:p>
          <a:p>
            <a:pPr marL="0" indent="0">
              <a:buNone/>
            </a:pPr>
            <a:r>
              <a:rPr lang="en-GB" sz="2000" b="1" dirty="0">
                <a:effectLst>
                  <a:outerShdw blurRad="38100" dist="38100" dir="2700000" algn="tl">
                    <a:srgbClr val="FFFFFF"/>
                  </a:outerShdw>
                </a:effectLst>
                <a:sym typeface="Wingdings 3"/>
              </a:rPr>
              <a:t></a:t>
            </a:r>
            <a:r>
              <a:rPr lang="en-GB" sz="2000" dirty="0">
                <a:solidFill>
                  <a:srgbClr val="FF0000"/>
                </a:solidFill>
                <a:effectLst>
                  <a:outerShdw blurRad="38100" dist="38100" dir="2700000" algn="tl">
                    <a:srgbClr val="FFFFFF"/>
                  </a:outerShdw>
                </a:effectLst>
                <a:sym typeface="Wingdings 3"/>
              </a:rPr>
              <a:t> </a:t>
            </a:r>
            <a:r>
              <a:rPr lang="en-GB" sz="2000" dirty="0">
                <a:effectLst>
                  <a:outerShdw blurRad="38100" dist="38100" dir="2700000" algn="tl">
                    <a:srgbClr val="FFFFFF"/>
                  </a:outerShdw>
                </a:effectLst>
                <a:sym typeface="Wingdings 3"/>
              </a:rPr>
              <a:t>To fine tune M&amp;C’s cancellability predictions </a:t>
            </a:r>
            <a:r>
              <a:rPr lang="en-GB" sz="2000" b="1" dirty="0">
                <a:effectLst>
                  <a:outerShdw blurRad="38100" dist="38100" dir="2700000" algn="tl">
                    <a:srgbClr val="FFFFFF"/>
                  </a:outerShdw>
                </a:effectLst>
                <a:sym typeface="Wingdings 3"/>
              </a:rPr>
              <a:t>we need to connect focus with processing effort</a:t>
            </a:r>
            <a:r>
              <a:rPr lang="en-GB" sz="2000" dirty="0">
                <a:effectLst>
                  <a:outerShdw blurRad="38100" dist="38100" dir="2700000" algn="tl">
                    <a:srgbClr val="FFFFFF"/>
                  </a:outerShdw>
                </a:effectLst>
                <a:sym typeface="Wingdings 3"/>
              </a:rPr>
              <a:t>, as is done in RT.</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38</a:t>
            </a:fld>
            <a:endParaRPr lang="es-ES"/>
          </a:p>
        </p:txBody>
      </p:sp>
    </p:spTree>
    <p:extLst>
      <p:ext uri="{BB962C8B-B14F-4D97-AF65-F5344CB8AC3E}">
        <p14:creationId xmlns:p14="http://schemas.microsoft.com/office/powerpoint/2010/main" val="106041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L="0" indent="0"/>
            <a:r>
              <a:rPr lang="en-GB" sz="2000" dirty="0">
                <a:latin typeface="+mn-lt"/>
              </a:rPr>
              <a:t>The role of processing effort in the derivation and cancellability of SIs </a:t>
            </a:r>
            <a:endParaRPr lang="en-GB" sz="2000" dirty="0">
              <a:latin typeface="+mn-lt"/>
              <a:sym typeface="Wingdings 3"/>
            </a:endParaRPr>
          </a:p>
        </p:txBody>
      </p:sp>
      <p:sp>
        <p:nvSpPr>
          <p:cNvPr id="3" name="2 Marcador de contenido"/>
          <p:cNvSpPr>
            <a:spLocks noGrp="1"/>
          </p:cNvSpPr>
          <p:nvPr>
            <p:ph idx="1"/>
          </p:nvPr>
        </p:nvSpPr>
        <p:spPr>
          <a:xfrm>
            <a:off x="683568" y="1628800"/>
            <a:ext cx="8075240" cy="4646141"/>
          </a:xfrm>
        </p:spPr>
        <p:txBody>
          <a:bodyPr/>
          <a:lstStyle/>
          <a:p>
            <a:pPr marL="0" indent="0">
              <a:buNone/>
            </a:pPr>
            <a:r>
              <a:rPr lang="en-GB" sz="2000" dirty="0">
                <a:sym typeface="Wingdings 3"/>
              </a:rPr>
              <a:t> </a:t>
            </a:r>
            <a:r>
              <a:rPr lang="en-GB" sz="2000" dirty="0"/>
              <a:t>The RT perspective: integrating the effort factor</a:t>
            </a:r>
          </a:p>
          <a:p>
            <a:pPr>
              <a:buFont typeface="Wingdings 3"/>
              <a:buChar char="}"/>
            </a:pPr>
            <a:endParaRPr lang="en-GB" sz="2000" dirty="0"/>
          </a:p>
          <a:p>
            <a:pPr marL="0" indent="0">
              <a:buNone/>
            </a:pPr>
            <a:r>
              <a:rPr lang="en-GB" sz="2000" dirty="0"/>
              <a:t>	In relevance theory, the informative strength that the 	addressee is entitled to expect of an utterance which 	includes a weak expression, whether lexicalised or ad hoc, is 	regulated, like all inferential aspects of utterance 	interpretation, by the cognitive tendency to balance effects 	obtained and effort spent when processing an ostensive 	stimulus (the PR). </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39</a:t>
            </a:fld>
            <a:endParaRPr lang="es-ES"/>
          </a:p>
        </p:txBody>
      </p:sp>
    </p:spTree>
    <p:extLst>
      <p:ext uri="{BB962C8B-B14F-4D97-AF65-F5344CB8AC3E}">
        <p14:creationId xmlns:p14="http://schemas.microsoft.com/office/powerpoint/2010/main" val="42078581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 </a:t>
            </a:r>
            <a:br>
              <a:rPr lang="en-GB" sz="2000" dirty="0">
                <a:latin typeface="+mn-lt"/>
              </a:rPr>
            </a:br>
            <a:endParaRPr lang="en-GB" sz="2000" dirty="0">
              <a:latin typeface="+mn-lt"/>
            </a:endParaRPr>
          </a:p>
        </p:txBody>
      </p:sp>
      <p:sp>
        <p:nvSpPr>
          <p:cNvPr id="3" name="2 Marcador de contenido"/>
          <p:cNvSpPr>
            <a:spLocks noGrp="1"/>
          </p:cNvSpPr>
          <p:nvPr>
            <p:ph idx="1"/>
          </p:nvPr>
        </p:nvSpPr>
        <p:spPr/>
        <p:txBody>
          <a:bodyPr/>
          <a:lstStyle/>
          <a:p>
            <a:pPr marL="0" indent="0">
              <a:buNone/>
            </a:pPr>
            <a:r>
              <a:rPr lang="en-GB" sz="2000" dirty="0">
                <a:latin typeface="Arial"/>
                <a:cs typeface="Arial"/>
              </a:rPr>
              <a:t>	</a:t>
            </a:r>
            <a:endParaRPr lang="en-GB" sz="2000" dirty="0"/>
          </a:p>
          <a:p>
            <a:pPr marL="0" indent="0">
              <a:buNone/>
            </a:pPr>
            <a:r>
              <a:rPr lang="en-GB" sz="2000" dirty="0"/>
              <a:t>	This means that </a:t>
            </a:r>
          </a:p>
          <a:p>
            <a:pPr marL="0" indent="0">
              <a:buNone/>
            </a:pPr>
            <a:endParaRPr lang="en-GB" sz="2000" dirty="0"/>
          </a:p>
          <a:p>
            <a:pPr marL="0" indent="0">
              <a:buNone/>
            </a:pPr>
            <a:r>
              <a:rPr lang="en-GB" sz="2000" dirty="0"/>
              <a:t>	</a:t>
            </a:r>
            <a:r>
              <a:rPr lang="en-GB" sz="2000" dirty="0">
                <a:effectLst>
                  <a:outerShdw blurRad="38100" dist="38100" dir="2700000" algn="tl">
                    <a:srgbClr val="FFFFFF"/>
                  </a:outerShdw>
                </a:effectLst>
                <a:sym typeface="Wingdings 3"/>
              </a:rPr>
              <a:t> •  </a:t>
            </a:r>
            <a:r>
              <a:rPr lang="en-GB" sz="2000" dirty="0">
                <a:sym typeface="Wingdings 3"/>
              </a:rPr>
              <a:t>I</a:t>
            </a:r>
            <a:r>
              <a:rPr lang="en-GB" sz="2000" dirty="0"/>
              <a:t>n RT </a:t>
            </a:r>
            <a:r>
              <a:rPr lang="en-GB" sz="2000" b="1" dirty="0"/>
              <a:t>the effort factor has to be integrated</a:t>
            </a:r>
            <a:r>
              <a:rPr lang="en-GB" sz="2000" dirty="0"/>
              <a:t> as part of 	an account of quantity inference derivation and speaker 	cancellability.</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40</a:t>
            </a:fld>
            <a:endParaRPr lang="es-ES"/>
          </a:p>
        </p:txBody>
      </p:sp>
    </p:spTree>
    <p:extLst>
      <p:ext uri="{BB962C8B-B14F-4D97-AF65-F5344CB8AC3E}">
        <p14:creationId xmlns:p14="http://schemas.microsoft.com/office/powerpoint/2010/main" val="2427215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br>
              <a:rPr lang="en-GB" sz="2200" dirty="0">
                <a:latin typeface="+mn-lt"/>
              </a:rPr>
            </a:br>
            <a:br>
              <a:rPr lang="en-GB" sz="2200" dirty="0">
                <a:latin typeface="+mn-lt"/>
              </a:rPr>
            </a:br>
            <a:br>
              <a:rPr lang="en-GB" sz="2200" dirty="0">
                <a:latin typeface="+mn-lt"/>
              </a:rPr>
            </a:br>
            <a:r>
              <a:rPr lang="en-GB" sz="2200" dirty="0">
                <a:latin typeface="+mn-lt"/>
              </a:rPr>
              <a:t>The role of processing effort in the derivation and cancellability of SIs: the RT perspective</a:t>
            </a:r>
            <a:br>
              <a:rPr lang="en-GB" sz="2200" dirty="0">
                <a:latin typeface="+mn-lt"/>
              </a:rPr>
            </a:br>
            <a:br>
              <a:rPr lang="en-GB" sz="2200" dirty="0"/>
            </a:br>
            <a:endParaRPr lang="en-GB" sz="2200" dirty="0"/>
          </a:p>
        </p:txBody>
      </p:sp>
      <p:sp>
        <p:nvSpPr>
          <p:cNvPr id="3" name="2 Marcador de contenido"/>
          <p:cNvSpPr>
            <a:spLocks noGrp="1"/>
          </p:cNvSpPr>
          <p:nvPr>
            <p:ph idx="1"/>
          </p:nvPr>
        </p:nvSpPr>
        <p:spPr>
          <a:xfrm>
            <a:off x="899592" y="1628800"/>
            <a:ext cx="7787208" cy="4502125"/>
          </a:xfrm>
        </p:spPr>
        <p:txBody>
          <a:bodyPr/>
          <a:lstStyle/>
          <a:p>
            <a:pPr marL="0" lvl="0" indent="0">
              <a:buNone/>
            </a:pPr>
            <a:r>
              <a:rPr lang="en-GB" sz="2000" dirty="0"/>
              <a:t>To see how the effort factor may affect speaker cancellability of a potential SI, consider the type of lower-bound context in (17), which Zondervan et al. 2009 use to test the effect of the QUD on the derivation of SIs:</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41</a:t>
            </a:fld>
            <a:endParaRPr lang="es-ES"/>
          </a:p>
        </p:txBody>
      </p:sp>
    </p:spTree>
    <p:extLst>
      <p:ext uri="{BB962C8B-B14F-4D97-AF65-F5344CB8AC3E}">
        <p14:creationId xmlns:p14="http://schemas.microsoft.com/office/powerpoint/2010/main" val="3093471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 the RT perspective</a:t>
            </a:r>
          </a:p>
        </p:txBody>
      </p:sp>
      <p:sp>
        <p:nvSpPr>
          <p:cNvPr id="3" name="2 Marcador de contenido"/>
          <p:cNvSpPr>
            <a:spLocks noGrp="1"/>
          </p:cNvSpPr>
          <p:nvPr>
            <p:ph idx="1"/>
          </p:nvPr>
        </p:nvSpPr>
        <p:spPr/>
        <p:txBody>
          <a:bodyPr/>
          <a:lstStyle/>
          <a:p>
            <a:pPr marL="0" lvl="0" indent="0">
              <a:buNone/>
            </a:pPr>
            <a:r>
              <a:rPr lang="en-GB" sz="2000" dirty="0"/>
              <a:t>(17)	A: Were some pizzas delivered?</a:t>
            </a:r>
            <a:endParaRPr lang="es-ES_tradnl" sz="2000" dirty="0"/>
          </a:p>
          <a:p>
            <a:pPr marL="0" indent="0">
              <a:buNone/>
            </a:pPr>
            <a:r>
              <a:rPr lang="en-GB" sz="2000" dirty="0"/>
              <a:t>	B: 	a. Some pizzas were delivered.</a:t>
            </a:r>
            <a:r>
              <a:rPr lang="en-GB" sz="2000" baseline="30000" dirty="0">
                <a:solidFill>
                  <a:schemeClr val="tx2"/>
                </a:solidFill>
              </a:rPr>
              <a:t>3</a:t>
            </a:r>
            <a:r>
              <a:rPr lang="en-GB" sz="2000" dirty="0">
                <a:solidFill>
                  <a:schemeClr val="tx2"/>
                </a:solidFill>
              </a:rPr>
              <a:t> </a:t>
            </a:r>
            <a:endParaRPr lang="es-ES_tradnl" sz="2000" dirty="0">
              <a:solidFill>
                <a:schemeClr val="tx2"/>
              </a:solidFill>
            </a:endParaRPr>
          </a:p>
          <a:p>
            <a:pPr marL="0" indent="0">
              <a:buNone/>
            </a:pPr>
            <a:r>
              <a:rPr lang="en-GB" sz="2000" dirty="0"/>
              <a:t>		b. </a:t>
            </a:r>
            <a:r>
              <a:rPr lang="en-GB" sz="2000" dirty="0">
                <a:sym typeface="Wingdings 2"/>
              </a:rPr>
              <a:t></a:t>
            </a:r>
            <a:r>
              <a:rPr lang="en-GB" sz="2000" dirty="0"/>
              <a:t>In fact, all. </a:t>
            </a:r>
          </a:p>
          <a:p>
            <a:pPr marL="0" indent="0">
              <a:buNone/>
            </a:pPr>
            <a:r>
              <a:rPr lang="en-GB" sz="2000" dirty="0"/>
              <a:t>		c. </a:t>
            </a:r>
            <a:r>
              <a:rPr lang="en-GB" sz="2000" strike="sngStrike" dirty="0"/>
              <a:t>&gt;&gt;</a:t>
            </a:r>
            <a:r>
              <a:rPr lang="en-GB" sz="2000" dirty="0"/>
              <a:t> Not all pizzas were delivered. </a:t>
            </a:r>
          </a:p>
          <a:p>
            <a:pPr marL="0" indent="0">
              <a:buNone/>
            </a:pPr>
            <a:endParaRPr lang="en-GB" sz="2000" dirty="0"/>
          </a:p>
          <a:p>
            <a:pPr marL="0" indent="0">
              <a:buNone/>
            </a:pPr>
            <a:r>
              <a:rPr lang="en-GB" sz="2000" dirty="0"/>
              <a:t>The reply in (17a) provides the amount of information that A had explicitly requested and therefore signalled as the level of relevance he expected of B’s reply. </a:t>
            </a:r>
          </a:p>
          <a:p>
            <a:pPr marL="0" indent="0">
              <a:buNone/>
            </a:pPr>
            <a:endParaRPr lang="en-GB" sz="2000" dirty="0"/>
          </a:p>
          <a:p>
            <a:pPr marL="0" indent="0">
              <a:buNone/>
            </a:pPr>
            <a:r>
              <a:rPr lang="en-GB" sz="2000" dirty="0"/>
              <a:t>B is therefore justified in not considering the more informative answer (‘All the pizzas were delivered’) relevant to A at this point in the exchange, and so the SI is not communicated. </a:t>
            </a:r>
            <a:r>
              <a:rPr lang="en-GB" sz="2000" baseline="30000" dirty="0"/>
              <a:t>4</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42</a:t>
            </a:fld>
            <a:endParaRPr lang="es-ES"/>
          </a:p>
        </p:txBody>
      </p:sp>
    </p:spTree>
    <p:extLst>
      <p:ext uri="{BB962C8B-B14F-4D97-AF65-F5344CB8AC3E}">
        <p14:creationId xmlns:p14="http://schemas.microsoft.com/office/powerpoint/2010/main" val="24898926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 the RT perspective</a:t>
            </a:r>
          </a:p>
        </p:txBody>
      </p:sp>
      <p:sp>
        <p:nvSpPr>
          <p:cNvPr id="3" name="2 Marcador de contenido"/>
          <p:cNvSpPr>
            <a:spLocks noGrp="1"/>
          </p:cNvSpPr>
          <p:nvPr>
            <p:ph idx="1"/>
          </p:nvPr>
        </p:nvSpPr>
        <p:spPr/>
        <p:txBody>
          <a:bodyPr/>
          <a:lstStyle/>
          <a:p>
            <a:pPr marL="0" indent="0">
              <a:buNone/>
            </a:pPr>
            <a:r>
              <a:rPr lang="en-GB" sz="2000" dirty="0"/>
              <a:t>The potential SI not being communicated, the speaker is free to cancel it in the next utterance, as (17b) shows.</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43</a:t>
            </a:fld>
            <a:endParaRPr lang="es-ES"/>
          </a:p>
        </p:txBody>
      </p:sp>
    </p:spTree>
    <p:extLst>
      <p:ext uri="{BB962C8B-B14F-4D97-AF65-F5344CB8AC3E}">
        <p14:creationId xmlns:p14="http://schemas.microsoft.com/office/powerpoint/2010/main" val="7216365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 the RT perspective</a:t>
            </a:r>
          </a:p>
        </p:txBody>
      </p:sp>
      <p:sp>
        <p:nvSpPr>
          <p:cNvPr id="3" name="2 Marcador de contenido"/>
          <p:cNvSpPr>
            <a:spLocks noGrp="1"/>
          </p:cNvSpPr>
          <p:nvPr>
            <p:ph idx="1"/>
          </p:nvPr>
        </p:nvSpPr>
        <p:spPr/>
        <p:txBody>
          <a:bodyPr/>
          <a:lstStyle/>
          <a:p>
            <a:pPr marL="0" indent="0">
              <a:buNone/>
            </a:pPr>
            <a:r>
              <a:rPr lang="en-GB" sz="2000" dirty="0"/>
              <a:t>On the other hand, in the type of upper-bound case in (18a), </a:t>
            </a:r>
          </a:p>
          <a:p>
            <a:pPr marL="0" indent="0">
              <a:buNone/>
            </a:pPr>
            <a:endParaRPr lang="en-GB" sz="2000" dirty="0"/>
          </a:p>
          <a:p>
            <a:pPr marL="0" lvl="0" indent="0">
              <a:buNone/>
            </a:pPr>
            <a:r>
              <a:rPr lang="en-GB" sz="2000" dirty="0"/>
              <a:t>(18) 	A: Were all the pizzas delivered?</a:t>
            </a:r>
            <a:endParaRPr lang="es-ES_tradnl" sz="2000" dirty="0"/>
          </a:p>
          <a:p>
            <a:pPr marL="0" indent="0">
              <a:buNone/>
            </a:pPr>
            <a:r>
              <a:rPr lang="en-GB" sz="2000" dirty="0"/>
              <a:t>	B: 	a. [</a:t>
            </a:r>
            <a:r>
              <a:rPr lang="en-GB" sz="2000" dirty="0" err="1"/>
              <a:t>Some</a:t>
            </a:r>
            <a:r>
              <a:rPr lang="en-GB" sz="2000" baseline="-25000" dirty="0" err="1"/>
              <a:t>F</a:t>
            </a:r>
            <a:r>
              <a:rPr lang="en-GB" sz="2000" dirty="0"/>
              <a:t>] pizzas were delivered. </a:t>
            </a:r>
            <a:r>
              <a:rPr lang="en-GB" sz="2000" baseline="30000" dirty="0"/>
              <a:t>5</a:t>
            </a:r>
            <a:endParaRPr lang="en-GB" sz="2000" dirty="0"/>
          </a:p>
          <a:p>
            <a:pPr marL="0" indent="0">
              <a:buNone/>
            </a:pPr>
            <a:r>
              <a:rPr lang="en-GB" sz="2000" dirty="0"/>
              <a:t>		b. # In fact, all. </a:t>
            </a:r>
          </a:p>
          <a:p>
            <a:pPr marL="0" indent="0">
              <a:buNone/>
            </a:pPr>
            <a:r>
              <a:rPr lang="en-GB" sz="2000" dirty="0">
                <a:solidFill>
                  <a:srgbClr val="FF0000"/>
                </a:solidFill>
              </a:rPr>
              <a:t>		</a:t>
            </a:r>
            <a:r>
              <a:rPr lang="en-GB" sz="2000" dirty="0"/>
              <a:t>c. &gt;&gt; Not all pizzas were delivered. </a:t>
            </a:r>
          </a:p>
          <a:p>
            <a:pPr marL="0" indent="0">
              <a:buNone/>
            </a:pPr>
            <a:endParaRPr lang="en-GB" sz="2000" dirty="0"/>
          </a:p>
          <a:p>
            <a:pPr marL="0" indent="0">
              <a:buNone/>
            </a:pPr>
            <a:r>
              <a:rPr lang="en-GB" sz="2000" dirty="0"/>
              <a:t>both marked stress and failure to re-use the stronger term already in the question (‘all?’) would produce a </a:t>
            </a:r>
            <a:r>
              <a:rPr lang="en-GB" sz="2000" b="1" dirty="0"/>
              <a:t>contrastive effect </a:t>
            </a:r>
            <a:r>
              <a:rPr lang="en-GB" sz="2000" dirty="0"/>
              <a:t>and would most likely prompt the strengthening of the scalar to balance out the greater processing cost incurred.</a:t>
            </a:r>
            <a:endParaRPr lang="es-ES_tradnl" sz="22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44</a:t>
            </a:fld>
            <a:endParaRPr lang="es-ES"/>
          </a:p>
        </p:txBody>
      </p:sp>
    </p:spTree>
    <p:extLst>
      <p:ext uri="{BB962C8B-B14F-4D97-AF65-F5344CB8AC3E}">
        <p14:creationId xmlns:p14="http://schemas.microsoft.com/office/powerpoint/2010/main" val="7477689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 the RT perspective</a:t>
            </a:r>
          </a:p>
        </p:txBody>
      </p:sp>
      <p:sp>
        <p:nvSpPr>
          <p:cNvPr id="3" name="2 Marcador de contenido"/>
          <p:cNvSpPr>
            <a:spLocks noGrp="1"/>
          </p:cNvSpPr>
          <p:nvPr>
            <p:ph idx="1"/>
          </p:nvPr>
        </p:nvSpPr>
        <p:spPr>
          <a:xfrm>
            <a:off x="899592" y="1700808"/>
            <a:ext cx="7787208" cy="4752528"/>
          </a:xfrm>
        </p:spPr>
        <p:txBody>
          <a:bodyPr/>
          <a:lstStyle/>
          <a:p>
            <a:pPr marL="0" indent="0">
              <a:buNone/>
            </a:pPr>
            <a:r>
              <a:rPr lang="en-GB" sz="2000" dirty="0"/>
              <a:t>Moreover, in this type of </a:t>
            </a:r>
            <a:r>
              <a:rPr lang="en-GB" sz="2000" b="1" dirty="0"/>
              <a:t>upper-bound contrastive context</a:t>
            </a:r>
            <a:r>
              <a:rPr lang="en-GB" sz="2000" dirty="0"/>
              <a:t> the SI would not be felicitously cancelled because </a:t>
            </a:r>
            <a:r>
              <a:rPr lang="en-GB" sz="2000" b="1" dirty="0"/>
              <a:t>the question by A is only </a:t>
            </a:r>
            <a:r>
              <a:rPr lang="en-GB" sz="2000" b="1" i="1" dirty="0"/>
              <a:t>relevantly</a:t>
            </a:r>
            <a:r>
              <a:rPr lang="en-GB" sz="2000" b="1" dirty="0"/>
              <a:t> answered if the SI is computed.</a:t>
            </a:r>
            <a:endParaRPr lang="en-GB" sz="2000" dirty="0"/>
          </a:p>
          <a:p>
            <a:pPr marL="0" indent="0">
              <a:buNone/>
            </a:pPr>
            <a:endParaRPr lang="en-GB" sz="2000" dirty="0"/>
          </a:p>
          <a:p>
            <a:pPr marL="0" indent="0">
              <a:buNone/>
            </a:pPr>
            <a:r>
              <a:rPr lang="en-GB" sz="2000" dirty="0"/>
              <a:t>The addressee is therefore generally justified in assuming that the SI is intended as an </a:t>
            </a:r>
            <a:r>
              <a:rPr lang="en-GB" sz="2000" b="1" dirty="0"/>
              <a:t>actual implicature </a:t>
            </a:r>
            <a:r>
              <a:rPr lang="en-GB" sz="2000" dirty="0"/>
              <a:t>of the utterance, and as such, not felicitously speaker cancelled.</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45</a:t>
            </a:fld>
            <a:endParaRPr lang="es-ES" dirty="0"/>
          </a:p>
        </p:txBody>
      </p:sp>
    </p:spTree>
    <p:extLst>
      <p:ext uri="{BB962C8B-B14F-4D97-AF65-F5344CB8AC3E}">
        <p14:creationId xmlns:p14="http://schemas.microsoft.com/office/powerpoint/2010/main" val="2000414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 the RT perspective</a:t>
            </a:r>
          </a:p>
        </p:txBody>
      </p:sp>
      <p:sp>
        <p:nvSpPr>
          <p:cNvPr id="3" name="2 Marcador de contenido"/>
          <p:cNvSpPr>
            <a:spLocks noGrp="1"/>
          </p:cNvSpPr>
          <p:nvPr>
            <p:ph idx="1"/>
          </p:nvPr>
        </p:nvSpPr>
        <p:spPr>
          <a:xfrm>
            <a:off x="899592" y="1628800"/>
            <a:ext cx="7772400" cy="4530725"/>
          </a:xfrm>
        </p:spPr>
        <p:txBody>
          <a:bodyPr/>
          <a:lstStyle/>
          <a:p>
            <a:pPr marL="0" indent="0">
              <a:buNone/>
            </a:pPr>
            <a:r>
              <a:rPr lang="en-GB" sz="2000" dirty="0"/>
              <a:t>The difference in the interpretation of (17a-18a) and their behaviour with respect to speaker cancellation shows that </a:t>
            </a:r>
          </a:p>
          <a:p>
            <a:pPr marL="0" indent="0">
              <a:buNone/>
            </a:pPr>
            <a:endParaRPr lang="en-GB" sz="2000" b="1" dirty="0"/>
          </a:p>
          <a:p>
            <a:pPr marL="0" indent="0">
              <a:buNone/>
            </a:pPr>
            <a:r>
              <a:rPr lang="en-GB" sz="2000" b="1" dirty="0"/>
              <a:t>	</a:t>
            </a:r>
            <a:r>
              <a:rPr lang="en-GB" sz="2000" dirty="0">
                <a:effectLst>
                  <a:outerShdw blurRad="38100" dist="38100" dir="2700000" algn="tl">
                    <a:srgbClr val="FFFFFF"/>
                  </a:outerShdw>
                </a:effectLst>
                <a:sym typeface="Wingdings 3"/>
              </a:rPr>
              <a:t> • </a:t>
            </a:r>
            <a:r>
              <a:rPr lang="en-GB" sz="2000" b="1" dirty="0"/>
              <a:t>Departures from neutral / expected prosody </a:t>
            </a:r>
            <a:r>
              <a:rPr lang="en-GB" sz="2000" dirty="0"/>
              <a:t>prompt 	the derivation of additional effects to offset the phonological 	effort that contrastive stress demands of the addressee (cf. 	Wilson &amp; Wharton 2006:1567).</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46</a:t>
            </a:fld>
            <a:endParaRPr lang="es-ES"/>
          </a:p>
        </p:txBody>
      </p:sp>
    </p:spTree>
    <p:extLst>
      <p:ext uri="{BB962C8B-B14F-4D97-AF65-F5344CB8AC3E}">
        <p14:creationId xmlns:p14="http://schemas.microsoft.com/office/powerpoint/2010/main" val="23340400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 the RT perspective</a:t>
            </a:r>
          </a:p>
        </p:txBody>
      </p:sp>
      <p:sp>
        <p:nvSpPr>
          <p:cNvPr id="3" name="2 Marcador de contenido"/>
          <p:cNvSpPr>
            <a:spLocks noGrp="1"/>
          </p:cNvSpPr>
          <p:nvPr>
            <p:ph idx="1"/>
          </p:nvPr>
        </p:nvSpPr>
        <p:spPr/>
        <p:txBody>
          <a:bodyPr/>
          <a:lstStyle/>
          <a:p>
            <a:pPr marL="0" indent="0">
              <a:buNone/>
            </a:pPr>
            <a:r>
              <a:rPr lang="en-GB" sz="2000" dirty="0"/>
              <a:t>But more generally, </a:t>
            </a:r>
          </a:p>
          <a:p>
            <a:pPr marL="0" indent="0">
              <a:buNone/>
            </a:pPr>
            <a:endParaRPr lang="en-GB" sz="2000" b="1" dirty="0"/>
          </a:p>
          <a:p>
            <a:pPr marL="0" indent="0">
              <a:buNone/>
            </a:pPr>
            <a:r>
              <a:rPr lang="en-GB" sz="2000" b="1" dirty="0">
                <a:latin typeface="Arial"/>
                <a:cs typeface="Arial"/>
              </a:rPr>
              <a:t>	</a:t>
            </a:r>
            <a:r>
              <a:rPr lang="en-GB" sz="2000" dirty="0">
                <a:effectLst>
                  <a:outerShdw blurRad="38100" dist="38100" dir="2700000" algn="tl">
                    <a:srgbClr val="FFFFFF"/>
                  </a:outerShdw>
                </a:effectLst>
                <a:sym typeface="Wingdings 3"/>
              </a:rPr>
              <a:t> • </a:t>
            </a:r>
            <a:r>
              <a:rPr lang="en-GB" sz="2000" b="1" dirty="0"/>
              <a:t>Intonational prominence, even if not contrastive,</a:t>
            </a:r>
            <a:r>
              <a:rPr lang="en-GB" sz="2000" dirty="0"/>
              <a:t> has 	an important role to play in guiding interpretation as </a:t>
            </a:r>
            <a:r>
              <a:rPr lang="en-GB" sz="2000" b="1" dirty="0"/>
              <a:t>an 	effort saving mechanism, </a:t>
            </a:r>
            <a:r>
              <a:rPr lang="en-GB" sz="2000" dirty="0"/>
              <a:t>just like other </a:t>
            </a:r>
            <a:r>
              <a:rPr lang="en-GB" sz="2000" b="1" dirty="0"/>
              <a:t>procedural 	elements</a:t>
            </a:r>
            <a:r>
              <a:rPr lang="en-GB" sz="2000" dirty="0"/>
              <a:t> (cf. Wilson &amp; Wharton 2006)</a:t>
            </a:r>
            <a:r>
              <a:rPr lang="en-GB" sz="2000" b="1" dirty="0"/>
              <a:t>.</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47</a:t>
            </a:fld>
            <a:endParaRPr lang="es-ES"/>
          </a:p>
        </p:txBody>
      </p:sp>
    </p:spTree>
    <p:extLst>
      <p:ext uri="{BB962C8B-B14F-4D97-AF65-F5344CB8AC3E}">
        <p14:creationId xmlns:p14="http://schemas.microsoft.com/office/powerpoint/2010/main" val="22481181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p:txBody>
          <a:bodyPr/>
          <a:lstStyle/>
          <a:p>
            <a:pPr marL="0" indent="0">
              <a:buNone/>
            </a:pPr>
            <a:r>
              <a:rPr lang="en-GB" sz="2000" dirty="0"/>
              <a:t>More specifically,</a:t>
            </a:r>
          </a:p>
          <a:p>
            <a:pPr marL="0" indent="0">
              <a:buNone/>
            </a:pPr>
            <a:endParaRPr lang="en-GB" sz="2000" dirty="0"/>
          </a:p>
          <a:p>
            <a:pPr marL="0" indent="0">
              <a:buNone/>
            </a:pPr>
            <a:r>
              <a:rPr lang="en-GB" sz="2000" dirty="0"/>
              <a:t>	</a:t>
            </a:r>
            <a:r>
              <a:rPr lang="en-GB" sz="2000" dirty="0">
                <a:effectLst>
                  <a:outerShdw blurRad="38100" dist="38100" dir="2700000" algn="tl">
                    <a:srgbClr val="FFFFFF"/>
                  </a:outerShdw>
                </a:effectLst>
                <a:sym typeface="Wingdings 3"/>
              </a:rPr>
              <a:t> • </a:t>
            </a:r>
            <a:r>
              <a:rPr lang="en-GB" sz="2000" dirty="0"/>
              <a:t>The </a:t>
            </a:r>
            <a:r>
              <a:rPr lang="en-GB" sz="2000" b="1" dirty="0"/>
              <a:t>function of focal stress </a:t>
            </a:r>
            <a:r>
              <a:rPr lang="en-GB" sz="2000" dirty="0"/>
              <a:t>is to indicate to the 	addressee that the question that the utterance is an answer 	to (or the corresponding assumption schema) is the source 	of contextual assumptions that will lead to the intended 	contextual effects (cf. Sperber &amp; Wilson 1995; Breheny 	1998; House 2006; Sax 2011).</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48</a:t>
            </a:fld>
            <a:endParaRPr lang="es-ES"/>
          </a:p>
        </p:txBody>
      </p:sp>
    </p:spTree>
    <p:extLst>
      <p:ext uri="{BB962C8B-B14F-4D97-AF65-F5344CB8AC3E}">
        <p14:creationId xmlns:p14="http://schemas.microsoft.com/office/powerpoint/2010/main" val="299750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 the RT perspective</a:t>
            </a:r>
          </a:p>
        </p:txBody>
      </p:sp>
      <p:sp>
        <p:nvSpPr>
          <p:cNvPr id="3" name="2 Marcador de contenido"/>
          <p:cNvSpPr>
            <a:spLocks noGrp="1"/>
          </p:cNvSpPr>
          <p:nvPr>
            <p:ph idx="1"/>
          </p:nvPr>
        </p:nvSpPr>
        <p:spPr/>
        <p:txBody>
          <a:bodyPr/>
          <a:lstStyle/>
          <a:p>
            <a:pPr marL="0" indent="0">
              <a:buNone/>
            </a:pPr>
            <a:r>
              <a:rPr lang="en-GB" sz="2000" dirty="0"/>
              <a:t>Relevance considerations </a:t>
            </a:r>
            <a:r>
              <a:rPr lang="en-GB" sz="2000" b="1" dirty="0"/>
              <a:t>connecting focus and processing effort </a:t>
            </a:r>
            <a:r>
              <a:rPr lang="en-GB" sz="2000" dirty="0"/>
              <a:t>can shed light on the difference in acceptability of speaker cancellation of an SI.</a:t>
            </a:r>
            <a:endParaRPr lang="en-GB" sz="22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49</a:t>
            </a:fld>
            <a:endParaRPr lang="es-ES"/>
          </a:p>
        </p:txBody>
      </p:sp>
    </p:spTree>
    <p:extLst>
      <p:ext uri="{BB962C8B-B14F-4D97-AF65-F5344CB8AC3E}">
        <p14:creationId xmlns:p14="http://schemas.microsoft.com/office/powerpoint/2010/main" val="10737739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p:txBody>
          <a:bodyPr/>
          <a:lstStyle/>
          <a:p>
            <a:pPr marL="0" lvl="0" indent="0">
              <a:buNone/>
            </a:pPr>
            <a:r>
              <a:rPr lang="en-GB" sz="2000" dirty="0"/>
              <a:t>Back to example (4), here (19):</a:t>
            </a:r>
          </a:p>
          <a:p>
            <a:pPr marL="0" lvl="0" indent="0">
              <a:buNone/>
            </a:pPr>
            <a:endParaRPr lang="en-GB" sz="2000" dirty="0"/>
          </a:p>
          <a:p>
            <a:pPr marL="0" lvl="0" indent="0">
              <a:buNone/>
            </a:pPr>
            <a:r>
              <a:rPr lang="en-GB" sz="2000" dirty="0"/>
              <a:t>(19) 	A: Who has two cars?</a:t>
            </a:r>
            <a:endParaRPr lang="es-ES_tradnl" sz="2000" dirty="0"/>
          </a:p>
          <a:p>
            <a:pPr marL="0" indent="0">
              <a:buNone/>
            </a:pPr>
            <a:r>
              <a:rPr lang="en-GB" sz="2000" dirty="0"/>
              <a:t>	B: 	a. [I</a:t>
            </a:r>
            <a:r>
              <a:rPr lang="en-GB" sz="2000" baseline="-25000" dirty="0"/>
              <a:t>F</a:t>
            </a:r>
            <a:r>
              <a:rPr lang="en-GB" sz="2000" dirty="0"/>
              <a:t>] have two cars. </a:t>
            </a:r>
          </a:p>
          <a:p>
            <a:pPr marL="0" indent="0">
              <a:buNone/>
            </a:pPr>
            <a:r>
              <a:rPr lang="en-GB" sz="2000" dirty="0"/>
              <a:t>		b. </a:t>
            </a:r>
            <a:r>
              <a:rPr lang="en-GB" sz="2000" dirty="0">
                <a:sym typeface="Wingdings 2"/>
              </a:rPr>
              <a:t> </a:t>
            </a:r>
            <a:r>
              <a:rPr lang="en-GB" sz="2000" dirty="0"/>
              <a:t>In fact, I have three. </a:t>
            </a:r>
          </a:p>
          <a:p>
            <a:pPr marL="0" indent="0">
              <a:buNone/>
            </a:pPr>
            <a:r>
              <a:rPr lang="en-GB" sz="2000" dirty="0"/>
              <a:t>		c. </a:t>
            </a:r>
            <a:r>
              <a:rPr lang="en-GB" sz="2000" strike="sngStrike" dirty="0"/>
              <a:t>&gt;&gt;</a:t>
            </a:r>
            <a:r>
              <a:rPr lang="en-GB" sz="2000" dirty="0"/>
              <a:t> B doesn’t have three cars</a:t>
            </a:r>
          </a:p>
          <a:p>
            <a:pPr marL="0" indent="0">
              <a:buNone/>
            </a:pPr>
            <a:r>
              <a:rPr lang="en-GB" sz="2000" dirty="0"/>
              <a:t>		d. &gt;&gt; B can lend John one of her cars.</a:t>
            </a:r>
          </a:p>
          <a:p>
            <a:pPr marL="0" indent="0">
              <a:buNone/>
            </a:pPr>
            <a:endParaRPr lang="en-GB" sz="2000" dirty="0"/>
          </a:p>
          <a:p>
            <a:pPr marL="0" indent="0">
              <a:buNone/>
            </a:pPr>
            <a:r>
              <a:rPr lang="en-GB" sz="2000" dirty="0"/>
              <a:t>In RT terms, the SI in (19c) is likely not derived as intended because the addressee is not expected to spend processing effort on the numeral, as focal stress on the subject indicates this is where it is worth dwelling for intended effects (e.g. (19d)).</a:t>
            </a:r>
            <a:endParaRPr lang="en-GB" sz="22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50</a:t>
            </a:fld>
            <a:endParaRPr lang="es-ES"/>
          </a:p>
        </p:txBody>
      </p:sp>
    </p:spTree>
    <p:extLst>
      <p:ext uri="{BB962C8B-B14F-4D97-AF65-F5344CB8AC3E}">
        <p14:creationId xmlns:p14="http://schemas.microsoft.com/office/powerpoint/2010/main" val="30892243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p:txBody>
          <a:bodyPr/>
          <a:lstStyle/>
          <a:p>
            <a:pPr marL="0" indent="0" eaLnBrk="1" hangingPunct="1">
              <a:spcBef>
                <a:spcPts val="600"/>
              </a:spcBef>
              <a:buNone/>
              <a:defRPr/>
            </a:pPr>
            <a:r>
              <a:rPr lang="en-GB" sz="2000" dirty="0">
                <a:effectLst>
                  <a:outerShdw blurRad="38100" dist="38100" dir="2700000" algn="tl">
                    <a:srgbClr val="FFFFFF"/>
                  </a:outerShdw>
                </a:effectLst>
                <a:sym typeface="Wingdings 3"/>
              </a:rPr>
              <a:t>(</a:t>
            </a:r>
            <a:r>
              <a:rPr lang="en-GB" sz="2000" dirty="0">
                <a:sym typeface="Wingdings 3"/>
              </a:rPr>
              <a:t>20) 	A: How many cars do you have?</a:t>
            </a:r>
          </a:p>
          <a:p>
            <a:pPr marL="0" indent="0" eaLnBrk="1" hangingPunct="1">
              <a:spcBef>
                <a:spcPts val="600"/>
              </a:spcBef>
              <a:buNone/>
              <a:defRPr/>
            </a:pPr>
            <a:r>
              <a:rPr lang="en-GB" sz="2000" dirty="0">
                <a:sym typeface="Wingdings 3"/>
              </a:rPr>
              <a:t>	B:  	a. I have [</a:t>
            </a:r>
            <a:r>
              <a:rPr lang="en-GB" sz="2000" dirty="0" err="1">
                <a:sym typeface="Wingdings 3"/>
              </a:rPr>
              <a:t>two</a:t>
            </a:r>
            <a:r>
              <a:rPr lang="en-GB" sz="2000" baseline="-25000" dirty="0" err="1">
                <a:sym typeface="Wingdings 3"/>
              </a:rPr>
              <a:t>F</a:t>
            </a:r>
            <a:r>
              <a:rPr lang="en-GB" sz="2000" dirty="0">
                <a:sym typeface="Wingdings 3"/>
              </a:rPr>
              <a:t>]. </a:t>
            </a:r>
          </a:p>
          <a:p>
            <a:pPr marL="0" indent="0" eaLnBrk="1" hangingPunct="1">
              <a:spcBef>
                <a:spcPts val="600"/>
              </a:spcBef>
              <a:buNone/>
              <a:defRPr/>
            </a:pPr>
            <a:r>
              <a:rPr lang="en-GB" sz="2000" dirty="0">
                <a:sym typeface="Wingdings 3"/>
              </a:rPr>
              <a:t>		b. # In fact, I have three.</a:t>
            </a:r>
          </a:p>
          <a:p>
            <a:pPr marL="0" indent="0" eaLnBrk="1" hangingPunct="1">
              <a:spcBef>
                <a:spcPts val="600"/>
              </a:spcBef>
              <a:buNone/>
              <a:defRPr/>
            </a:pPr>
            <a:r>
              <a:rPr lang="en-GB" sz="2000" dirty="0">
                <a:sym typeface="Wingdings 3"/>
              </a:rPr>
              <a:t>		c. </a:t>
            </a:r>
            <a:r>
              <a:rPr lang="en-GB" sz="2000" strike="sngStrike" dirty="0">
                <a:sym typeface="Wingdings 3"/>
              </a:rPr>
              <a:t>&gt;&gt;</a:t>
            </a:r>
            <a:r>
              <a:rPr lang="en-GB" sz="2000" dirty="0">
                <a:sym typeface="Wingdings 3"/>
              </a:rPr>
              <a:t> B doesn’t have three cars.</a:t>
            </a:r>
          </a:p>
          <a:p>
            <a:pPr marL="0" indent="0">
              <a:buNone/>
            </a:pPr>
            <a:endParaRPr lang="es-ES_tradnl" sz="2000" dirty="0"/>
          </a:p>
          <a:p>
            <a:pPr marL="0" indent="0">
              <a:buNone/>
            </a:pPr>
            <a:r>
              <a:rPr lang="en-GB" sz="2000" dirty="0"/>
              <a:t>In (2), (here 20), on the other hand, focal stress prompts the derivation of effects associated with the numeral, and so the SI is more likely derived as intended, making its cancellation infelicitous.</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51</a:t>
            </a:fld>
            <a:endParaRPr lang="es-ES"/>
          </a:p>
        </p:txBody>
      </p:sp>
    </p:spTree>
    <p:extLst>
      <p:ext uri="{BB962C8B-B14F-4D97-AF65-F5344CB8AC3E}">
        <p14:creationId xmlns:p14="http://schemas.microsoft.com/office/powerpoint/2010/main" val="15405219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a:xfrm>
            <a:off x="755576" y="1628800"/>
            <a:ext cx="7920880" cy="4536504"/>
          </a:xfrm>
        </p:spPr>
        <p:txBody>
          <a:bodyPr/>
          <a:lstStyle/>
          <a:p>
            <a:pPr marL="0" indent="0">
              <a:buNone/>
            </a:pPr>
            <a:r>
              <a:rPr lang="en-GB" sz="2000" dirty="0"/>
              <a:t>However, </a:t>
            </a:r>
          </a:p>
          <a:p>
            <a:pPr marL="0" indent="0">
              <a:buNone/>
            </a:pPr>
            <a:endParaRPr lang="en-GB" sz="2000" dirty="0"/>
          </a:p>
          <a:p>
            <a:pPr marL="0" indent="0">
              <a:buNone/>
            </a:pPr>
            <a:r>
              <a:rPr lang="en-GB" sz="2000" dirty="0"/>
              <a:t>	Not all utterances where the weaker term is in focus 	and could be described as directly addressing the current 	QUD, happen in upper-bound contexts in which the SI is not 	speaker cancellable, as we’ve seen in (14-16). </a:t>
            </a:r>
          </a:p>
          <a:p>
            <a:pPr marL="0" indent="0">
              <a:buNone/>
            </a:pPr>
            <a:endParaRPr lang="en-GB" sz="2000" dirty="0"/>
          </a:p>
          <a:p>
            <a:pPr marL="0" lvl="0" indent="0">
              <a:buNone/>
            </a:pPr>
            <a:r>
              <a:rPr lang="en-GB" sz="2000" dirty="0"/>
              <a:t>Consider (16) again (here 21):</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52</a:t>
            </a:fld>
            <a:endParaRPr lang="es-ES"/>
          </a:p>
        </p:txBody>
      </p:sp>
    </p:spTree>
    <p:extLst>
      <p:ext uri="{BB962C8B-B14F-4D97-AF65-F5344CB8AC3E}">
        <p14:creationId xmlns:p14="http://schemas.microsoft.com/office/powerpoint/2010/main" val="39247599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p:txBody>
          <a:bodyPr/>
          <a:lstStyle/>
          <a:p>
            <a:pPr marL="0" lvl="0" indent="0">
              <a:buNone/>
            </a:pPr>
            <a:r>
              <a:rPr lang="en-GB" sz="2000" dirty="0"/>
              <a:t>(21) Context: Parents with at least three children have free entrance.</a:t>
            </a:r>
            <a:endParaRPr lang="es-ES_tradnl" sz="2000" dirty="0"/>
          </a:p>
          <a:p>
            <a:pPr marL="0" indent="0">
              <a:buNone/>
            </a:pPr>
            <a:r>
              <a:rPr lang="en-GB" sz="2000" dirty="0"/>
              <a:t>A: How many children do the Peters have? </a:t>
            </a:r>
            <a:endParaRPr lang="es-ES_tradnl" sz="2000" dirty="0"/>
          </a:p>
          <a:p>
            <a:pPr marL="0" indent="0">
              <a:buNone/>
            </a:pPr>
            <a:r>
              <a:rPr lang="en-GB" sz="2000" dirty="0"/>
              <a:t>B: 	a. They have [</a:t>
            </a:r>
            <a:r>
              <a:rPr lang="en-GB" sz="2000" dirty="0" err="1"/>
              <a:t>three</a:t>
            </a:r>
            <a:r>
              <a:rPr lang="en-GB" sz="2000" baseline="-25000" dirty="0" err="1"/>
              <a:t>F</a:t>
            </a:r>
            <a:r>
              <a:rPr lang="en-GB" sz="2000" dirty="0"/>
              <a:t>], it’s alright. </a:t>
            </a:r>
            <a:endParaRPr lang="es-ES_tradnl" sz="2000" dirty="0"/>
          </a:p>
          <a:p>
            <a:pPr marL="0" indent="0">
              <a:buNone/>
            </a:pPr>
            <a:r>
              <a:rPr lang="en-GB" sz="2000" dirty="0"/>
              <a:t>	b. </a:t>
            </a:r>
            <a:r>
              <a:rPr lang="en-GB" sz="2000" dirty="0">
                <a:sym typeface="Wingdings 2"/>
              </a:rPr>
              <a:t></a:t>
            </a:r>
            <a:r>
              <a:rPr lang="en-GB" sz="2000" dirty="0"/>
              <a:t>In fact, four. </a:t>
            </a:r>
            <a:endParaRPr lang="es-ES_tradnl" sz="2000" dirty="0"/>
          </a:p>
          <a:p>
            <a:pPr marL="0" indent="0">
              <a:buNone/>
            </a:pPr>
            <a:r>
              <a:rPr lang="en-GB" sz="2000" dirty="0"/>
              <a:t>	c. </a:t>
            </a:r>
            <a:r>
              <a:rPr lang="en-GB" sz="2000" strike="sngStrike" dirty="0"/>
              <a:t>&gt;&gt;</a:t>
            </a:r>
            <a:r>
              <a:rPr lang="en-GB" sz="2000" dirty="0"/>
              <a:t> The Peters have no more than three children.</a:t>
            </a:r>
            <a:endParaRPr lang="es-ES_tradnl" sz="2000" dirty="0"/>
          </a:p>
          <a:p>
            <a:pPr marL="0" indent="0">
              <a:buNone/>
            </a:pPr>
            <a:r>
              <a:rPr lang="en-GB" sz="2000" dirty="0"/>
              <a:t>	d. &gt;&gt; The Peters can have free entrance.</a:t>
            </a:r>
          </a:p>
          <a:p>
            <a:pPr marL="0" indent="0">
              <a:buNone/>
            </a:pPr>
            <a:endParaRPr lang="en-GB" sz="2000" dirty="0"/>
          </a:p>
          <a:p>
            <a:pPr marL="0" indent="0">
              <a:buNone/>
            </a:pPr>
            <a:r>
              <a:rPr lang="en-GB" sz="2000" dirty="0"/>
              <a:t>As (21a) allows the derivation of the implicature in (21d), the search for additional effects that might otherwise follow from the weak scalar being intonationally salient will not be considered worth the effort. </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53</a:t>
            </a:fld>
            <a:endParaRPr lang="es-ES"/>
          </a:p>
        </p:txBody>
      </p:sp>
    </p:spTree>
    <p:extLst>
      <p:ext uri="{BB962C8B-B14F-4D97-AF65-F5344CB8AC3E}">
        <p14:creationId xmlns:p14="http://schemas.microsoft.com/office/powerpoint/2010/main" val="16056796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p:txBody>
          <a:bodyPr/>
          <a:lstStyle/>
          <a:p>
            <a:pPr marL="0" indent="0">
              <a:buNone/>
            </a:pPr>
            <a:r>
              <a:rPr lang="en-GB" sz="2000" dirty="0"/>
              <a:t>And … </a:t>
            </a:r>
          </a:p>
          <a:p>
            <a:pPr marL="0" indent="0">
              <a:buNone/>
            </a:pPr>
            <a:endParaRPr lang="en-GB" sz="2000" dirty="0"/>
          </a:p>
          <a:p>
            <a:pPr marL="0" indent="0">
              <a:buNone/>
            </a:pPr>
            <a:r>
              <a:rPr lang="en-GB" sz="2000" dirty="0"/>
              <a:t>	… as predicted of implications that are potential but have 	not been communicated, the possibility of cancellation is 	available to the speaker (cf. 21b). </a:t>
            </a:r>
            <a:r>
              <a:rPr lang="es-ES" sz="2000" baseline="30000" dirty="0"/>
              <a:t>6</a:t>
            </a: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54</a:t>
            </a:fld>
            <a:endParaRPr lang="es-ES" dirty="0"/>
          </a:p>
        </p:txBody>
      </p:sp>
    </p:spTree>
    <p:extLst>
      <p:ext uri="{BB962C8B-B14F-4D97-AF65-F5344CB8AC3E}">
        <p14:creationId xmlns:p14="http://schemas.microsoft.com/office/powerpoint/2010/main" val="10422071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p:txBody>
          <a:bodyPr/>
          <a:lstStyle/>
          <a:p>
            <a:pPr marL="0" indent="0">
              <a:buNone/>
            </a:pPr>
            <a:r>
              <a:rPr lang="en-GB" sz="2000" dirty="0"/>
              <a:t>We see then that</a:t>
            </a:r>
          </a:p>
          <a:p>
            <a:pPr marL="0" indent="0">
              <a:buNone/>
            </a:pPr>
            <a:endParaRPr lang="en-GB" sz="2000" dirty="0"/>
          </a:p>
          <a:p>
            <a:pPr marL="0" indent="0">
              <a:buNone/>
            </a:pPr>
            <a:r>
              <a:rPr lang="en-GB" sz="2000" dirty="0"/>
              <a:t>	Although the dialogical sequence in (21) is identical to that 	in (2), which M&amp;C use to illustrate their QUD constraint on 	SI cancellation, it turns out that the interpretation of the 	scalar is upper-bound in the latter case, and so not 	felicitously cancelled, but lower-bound in the former, and so 	cancellable.</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55</a:t>
            </a:fld>
            <a:endParaRPr lang="es-ES"/>
          </a:p>
        </p:txBody>
      </p:sp>
    </p:spTree>
    <p:extLst>
      <p:ext uri="{BB962C8B-B14F-4D97-AF65-F5344CB8AC3E}">
        <p14:creationId xmlns:p14="http://schemas.microsoft.com/office/powerpoint/2010/main" val="30715887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a:xfrm>
            <a:off x="827584" y="1628800"/>
            <a:ext cx="7859216" cy="4502125"/>
          </a:xfrm>
        </p:spPr>
        <p:txBody>
          <a:bodyPr/>
          <a:lstStyle/>
          <a:p>
            <a:pPr marL="0" indent="0">
              <a:buNone/>
            </a:pPr>
            <a:r>
              <a:rPr lang="en-GB" sz="2000" dirty="0"/>
              <a:t>These examples are not problematic for the RT account because </a:t>
            </a:r>
          </a:p>
          <a:p>
            <a:pPr marL="0" indent="0">
              <a:buNone/>
            </a:pPr>
            <a:endParaRPr lang="en-GB" sz="2000" dirty="0"/>
          </a:p>
          <a:p>
            <a:pPr marL="0" indent="0">
              <a:buNone/>
            </a:pPr>
            <a:r>
              <a:rPr lang="en-GB" sz="2000" dirty="0"/>
              <a:t>	</a:t>
            </a:r>
            <a:r>
              <a:rPr lang="en-GB" sz="2000" dirty="0">
                <a:effectLst>
                  <a:outerShdw blurRad="38100" dist="38100" dir="2700000" algn="tl">
                    <a:srgbClr val="FFFFFF"/>
                  </a:outerShdw>
                </a:effectLst>
                <a:sym typeface="Wingdings 3"/>
              </a:rPr>
              <a:t> • </a:t>
            </a:r>
            <a:r>
              <a:rPr lang="en-GB" sz="2000" b="1" dirty="0"/>
              <a:t>The RT account is not committed to focus having one 	specific type of effect </a:t>
            </a:r>
            <a:r>
              <a:rPr lang="en-GB" sz="2000" dirty="0"/>
              <a:t>– the SI – when processing the 	scalar.</a:t>
            </a:r>
          </a:p>
          <a:p>
            <a:pPr marL="0" indent="0">
              <a:buNone/>
            </a:pPr>
            <a:endParaRPr lang="en-GB" sz="2000" dirty="0"/>
          </a:p>
          <a:p>
            <a:pPr marL="0" indent="0">
              <a:buNone/>
              <a:defRPr/>
            </a:pPr>
            <a:r>
              <a:rPr lang="en-GB" sz="2000" dirty="0">
                <a:sym typeface="Wingdings 3"/>
              </a:rPr>
              <a:t>	And so there’s no a priori expectation that the SI should 	arise whenever the weaker expression is in focus</a:t>
            </a:r>
            <a:r>
              <a:rPr lang="es-ES_tradnl" sz="2000" dirty="0">
                <a:sym typeface="Wingdings 3"/>
              </a:rPr>
              <a:t>.</a:t>
            </a:r>
            <a:endParaRPr lang="en-GB" sz="22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56</a:t>
            </a:fld>
            <a:endParaRPr lang="es-ES"/>
          </a:p>
        </p:txBody>
      </p:sp>
    </p:spTree>
    <p:extLst>
      <p:ext uri="{BB962C8B-B14F-4D97-AF65-F5344CB8AC3E}">
        <p14:creationId xmlns:p14="http://schemas.microsoft.com/office/powerpoint/2010/main" val="2443735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a:xfrm>
            <a:off x="827584" y="1772816"/>
            <a:ext cx="7628384" cy="4314701"/>
          </a:xfrm>
        </p:spPr>
        <p:txBody>
          <a:bodyPr/>
          <a:lstStyle/>
          <a:p>
            <a:pPr marL="0" indent="0">
              <a:buNone/>
            </a:pPr>
            <a:r>
              <a:rPr lang="en-GB" sz="2000" dirty="0"/>
              <a:t>In examples (as in 2) where the scalar is in focus and all that is provided as context is a congruent explicit question, the easiest choice for intended effect is the SI (for the analyst, at any rate).</a:t>
            </a:r>
          </a:p>
          <a:p>
            <a:pPr marL="0" indent="0">
              <a:buNone/>
            </a:pPr>
            <a:endParaRPr lang="en-GB" sz="2000" dirty="0"/>
          </a:p>
          <a:p>
            <a:pPr marL="0" indent="0">
              <a:buNone/>
            </a:pPr>
            <a:r>
              <a:rPr lang="en-GB" sz="2000" dirty="0"/>
              <a:t>But if, as in (21), other assumptions available in the context interact with the unenriched scalar and yield cognitive effects, the relatively extra effort of processing focus would already be made up for, and the SI will not be considered. </a:t>
            </a:r>
          </a:p>
          <a:p>
            <a:pPr marL="0" indent="0">
              <a:buNone/>
            </a:pPr>
            <a:endParaRPr lang="en-GB" sz="2000" dirty="0"/>
          </a:p>
          <a:p>
            <a:pPr marL="0" indent="0">
              <a:buNone/>
            </a:pPr>
            <a:r>
              <a:rPr lang="en-GB" sz="2000" dirty="0"/>
              <a:t>Still, as a potential implication of the utterance, the SI will be available for speaker cancellation.</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57</a:t>
            </a:fld>
            <a:endParaRPr lang="es-ES"/>
          </a:p>
        </p:txBody>
      </p:sp>
    </p:spTree>
    <p:extLst>
      <p:ext uri="{BB962C8B-B14F-4D97-AF65-F5344CB8AC3E}">
        <p14:creationId xmlns:p14="http://schemas.microsoft.com/office/powerpoint/2010/main" val="34863784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p:txBody>
          <a:bodyPr/>
          <a:lstStyle/>
          <a:p>
            <a:pPr marL="0" indent="0">
              <a:buNone/>
            </a:pPr>
            <a:r>
              <a:rPr lang="en-GB" sz="2000" dirty="0"/>
              <a:t>This shows that </a:t>
            </a:r>
          </a:p>
          <a:p>
            <a:pPr marL="0" indent="0">
              <a:buNone/>
            </a:pPr>
            <a:endParaRPr lang="en-GB" sz="2000" dirty="0"/>
          </a:p>
          <a:p>
            <a:pPr marL="0" indent="0">
              <a:buNone/>
            </a:pPr>
            <a:r>
              <a:rPr lang="en-GB" sz="2000" b="1" dirty="0">
                <a:sym typeface="Wingdings 3"/>
              </a:rPr>
              <a:t>	</a:t>
            </a:r>
            <a:r>
              <a:rPr lang="en-GB" sz="2000" dirty="0">
                <a:sym typeface="Wingdings 3"/>
              </a:rPr>
              <a:t> </a:t>
            </a:r>
            <a:r>
              <a:rPr lang="en-GB" sz="2000" b="1" dirty="0">
                <a:sym typeface="Wingdings 3"/>
              </a:rPr>
              <a:t>Linking prosodic prominence </a:t>
            </a:r>
            <a:r>
              <a:rPr lang="en-GB" sz="2000" dirty="0">
                <a:sym typeface="Wingdings 3"/>
              </a:rPr>
              <a:t>of a scalar term </a:t>
            </a:r>
            <a:r>
              <a:rPr lang="en-GB" sz="2000" b="1" dirty="0">
                <a:sym typeface="Wingdings 3"/>
              </a:rPr>
              <a:t>to 	</a:t>
            </a:r>
            <a:r>
              <a:rPr lang="en-GB" sz="2000" b="1" dirty="0"/>
              <a:t>accessibility of contextual assumptions</a:t>
            </a:r>
            <a:r>
              <a:rPr lang="en-GB" sz="2000" dirty="0"/>
              <a:t> that yield 	expected cognitive effects can account both for cases 	when an SI will be communicated and when it won’t. </a:t>
            </a:r>
          </a:p>
          <a:p>
            <a:pPr marL="0" indent="0">
              <a:buNone/>
            </a:pPr>
            <a:r>
              <a:rPr lang="en-GB" sz="2000" dirty="0"/>
              <a:t>	</a:t>
            </a:r>
          </a:p>
          <a:p>
            <a:pPr marL="0" indent="0">
              <a:buNone/>
            </a:pPr>
            <a:r>
              <a:rPr lang="en-GB" sz="2000" dirty="0"/>
              <a:t>	And, indirectly, for when it will be felicitous to cancel it and 	when it won’t.</a:t>
            </a: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58</a:t>
            </a:fld>
            <a:endParaRPr lang="es-ES"/>
          </a:p>
        </p:txBody>
      </p:sp>
    </p:spTree>
    <p:extLst>
      <p:ext uri="{BB962C8B-B14F-4D97-AF65-F5344CB8AC3E}">
        <p14:creationId xmlns:p14="http://schemas.microsoft.com/office/powerpoint/2010/main" val="25403461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a:xfrm>
            <a:off x="899592" y="1700809"/>
            <a:ext cx="7848872" cy="4464496"/>
          </a:xfrm>
        </p:spPr>
        <p:txBody>
          <a:bodyPr/>
          <a:lstStyle/>
          <a:p>
            <a:pPr marL="0" indent="0">
              <a:buNone/>
            </a:pPr>
            <a:r>
              <a:rPr lang="en-GB" sz="2000" dirty="0"/>
              <a:t>For M&amp;C’s constraint to accommodate cases like (21), where the scalar bears narrow focus but the SI is cancellable, B’s reply in (21a) would have to be addressing the superordinate question in (22),</a:t>
            </a:r>
          </a:p>
          <a:p>
            <a:pPr marL="0" indent="0">
              <a:buNone/>
            </a:pPr>
            <a:endParaRPr lang="en-GB" sz="2000" dirty="0"/>
          </a:p>
          <a:p>
            <a:pPr marL="0" indent="0">
              <a:buNone/>
            </a:pPr>
            <a:r>
              <a:rPr lang="en-GB" sz="2000" dirty="0"/>
              <a:t>(22) 	Do the Peters have at least three children?</a:t>
            </a:r>
          </a:p>
          <a:p>
            <a:pPr marL="0" indent="0">
              <a:buNone/>
            </a:pPr>
            <a:endParaRPr lang="en-GB" sz="2000" dirty="0"/>
          </a:p>
          <a:p>
            <a:pPr marL="0" indent="0">
              <a:buNone/>
            </a:pPr>
            <a:r>
              <a:rPr lang="en-GB" sz="2000" dirty="0"/>
              <a:t>so that the cancelling clause in (21b) could be described as a shift in QUD (‘How many, exactly?’).</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59</a:t>
            </a:fld>
            <a:endParaRPr lang="es-ES"/>
          </a:p>
        </p:txBody>
      </p:sp>
    </p:spTree>
    <p:extLst>
      <p:ext uri="{BB962C8B-B14F-4D97-AF65-F5344CB8AC3E}">
        <p14:creationId xmlns:p14="http://schemas.microsoft.com/office/powerpoint/2010/main" val="40092849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p:txBody>
          <a:bodyPr/>
          <a:lstStyle/>
          <a:p>
            <a:pPr marL="0" indent="0">
              <a:buNone/>
            </a:pPr>
            <a:r>
              <a:rPr lang="en-GB" sz="2000" dirty="0"/>
              <a:t>However, </a:t>
            </a:r>
          </a:p>
          <a:p>
            <a:pPr marL="0" indent="0">
              <a:buNone/>
            </a:pPr>
            <a:endParaRPr lang="en-GB" sz="2000" dirty="0"/>
          </a:p>
          <a:p>
            <a:pPr marL="0" indent="0">
              <a:buNone/>
            </a:pPr>
            <a:r>
              <a:rPr lang="en-GB" sz="2000" dirty="0"/>
              <a:t>To take this on board, M&amp;C would have to give up on the direct link they assume between focus and QUD (which makes their model principled).</a:t>
            </a:r>
            <a:endParaRPr lang="en-GB" sz="22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60</a:t>
            </a:fld>
            <a:endParaRPr lang="es-ES"/>
          </a:p>
        </p:txBody>
      </p:sp>
    </p:spTree>
    <p:extLst>
      <p:ext uri="{BB962C8B-B14F-4D97-AF65-F5344CB8AC3E}">
        <p14:creationId xmlns:p14="http://schemas.microsoft.com/office/powerpoint/2010/main" val="16209274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p:txBody>
          <a:bodyPr/>
          <a:lstStyle/>
          <a:p>
            <a:pPr marL="0" indent="0">
              <a:buNone/>
            </a:pPr>
            <a:r>
              <a:rPr lang="en-GB" sz="2000" dirty="0"/>
              <a:t>Finally, M&amp;C say that their QUD constraint on cancellation is pragmatic in nature, and accounts for preferences</a:t>
            </a:r>
            <a:r>
              <a:rPr lang="en-GB" sz="2000" dirty="0">
                <a:solidFill>
                  <a:srgbClr val="FF0000"/>
                </a:solidFill>
              </a:rPr>
              <a:t> </a:t>
            </a:r>
            <a:r>
              <a:rPr lang="en-GB" sz="2000" dirty="0"/>
              <a:t>in acceptability rather than categorical judgements, as their own empirical study on SI cancellability shows. </a:t>
            </a:r>
            <a:r>
              <a:rPr lang="en-GB" sz="2000" baseline="30000" dirty="0"/>
              <a:t>7</a:t>
            </a:r>
            <a:endParaRPr lang="en-GB" sz="2000" dirty="0"/>
          </a:p>
          <a:p>
            <a:pPr marL="0" indent="0">
              <a:buNone/>
            </a:pPr>
            <a:endParaRPr lang="en-GB" sz="2000" dirty="0"/>
          </a:p>
          <a:p>
            <a:pPr marL="0" indent="0">
              <a:buNone/>
            </a:pPr>
            <a:r>
              <a:rPr lang="en-GB" sz="2000" dirty="0"/>
              <a:t>However, they say nothing about what can explain this variability they find.</a:t>
            </a:r>
          </a:p>
          <a:p>
            <a:pPr marL="0" indent="0">
              <a:buNone/>
            </a:pPr>
            <a:endParaRPr lang="en-GB" sz="2000" dirty="0">
              <a:solidFill>
                <a:schemeClr val="accent6"/>
              </a:solidFill>
            </a:endParaRPr>
          </a:p>
          <a:p>
            <a:pPr marL="0" indent="0">
              <a:buNone/>
            </a:pPr>
            <a:r>
              <a:rPr lang="en-GB" sz="2000" dirty="0"/>
              <a:t>Nor can they account for the cases we’ve discussed in (12-16).</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61</a:t>
            </a:fld>
            <a:endParaRPr lang="es-ES"/>
          </a:p>
        </p:txBody>
      </p:sp>
    </p:spTree>
    <p:extLst>
      <p:ext uri="{BB962C8B-B14F-4D97-AF65-F5344CB8AC3E}">
        <p14:creationId xmlns:p14="http://schemas.microsoft.com/office/powerpoint/2010/main" val="3039605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The role of processing effort in the derivation and cancellability of SIs</a:t>
            </a:r>
          </a:p>
        </p:txBody>
      </p:sp>
      <p:sp>
        <p:nvSpPr>
          <p:cNvPr id="3" name="2 Marcador de contenido"/>
          <p:cNvSpPr>
            <a:spLocks noGrp="1"/>
          </p:cNvSpPr>
          <p:nvPr>
            <p:ph idx="1"/>
          </p:nvPr>
        </p:nvSpPr>
        <p:spPr/>
        <p:txBody>
          <a:bodyPr/>
          <a:lstStyle/>
          <a:p>
            <a:pPr marL="0" indent="0">
              <a:buNone/>
            </a:pPr>
            <a:r>
              <a:rPr lang="en-GB" sz="2000" dirty="0"/>
              <a:t>The suggestion here is that </a:t>
            </a:r>
          </a:p>
          <a:p>
            <a:pPr marL="0" indent="0">
              <a:buNone/>
            </a:pPr>
            <a:endParaRPr lang="en-GB" sz="2000" dirty="0"/>
          </a:p>
          <a:p>
            <a:pPr marL="0" indent="0">
              <a:buNone/>
            </a:pPr>
            <a:r>
              <a:rPr lang="en-GB" sz="2000" dirty="0">
                <a:effectLst>
                  <a:outerShdw blurRad="38100" dist="38100" dir="2700000" algn="tl">
                    <a:srgbClr val="FFFFFF"/>
                  </a:outerShdw>
                </a:effectLst>
                <a:sym typeface="Wingdings 3"/>
              </a:rPr>
              <a:t>	• </a:t>
            </a:r>
            <a:r>
              <a:rPr lang="en-GB" sz="2000" dirty="0">
                <a:sym typeface="Wingdings 3"/>
              </a:rPr>
              <a:t>A</a:t>
            </a:r>
            <a:r>
              <a:rPr lang="en-GB" sz="2000" dirty="0"/>
              <a:t>dopting a more broad-base pragmatic theory that gives 	context selection and processing effort the key role that 	they play in all things pragmatic, including the questions 	that utterances may be shown to address, is the way 	forward.</a:t>
            </a: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62</a:t>
            </a:fld>
            <a:endParaRPr lang="es-ES"/>
          </a:p>
        </p:txBody>
      </p:sp>
    </p:spTree>
    <p:extLst>
      <p:ext uri="{BB962C8B-B14F-4D97-AF65-F5344CB8AC3E}">
        <p14:creationId xmlns:p14="http://schemas.microsoft.com/office/powerpoint/2010/main" val="1901588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p:txBody>
          <a:bodyPr/>
          <a:lstStyle/>
          <a:p>
            <a:pPr marL="0" indent="0">
              <a:buNone/>
            </a:pPr>
            <a:r>
              <a:rPr lang="en-GB" sz="2000" dirty="0">
                <a:sym typeface="Wingdings 3"/>
              </a:rPr>
              <a:t>Conclusion</a:t>
            </a:r>
          </a:p>
          <a:p>
            <a:pPr>
              <a:buFont typeface="Wingdings 3"/>
              <a:buChar char="}"/>
            </a:pPr>
            <a:endParaRPr lang="en-GB" sz="2000" dirty="0">
              <a:sym typeface="Wingdings 3"/>
            </a:endParaRPr>
          </a:p>
          <a:p>
            <a:pPr marL="0" indent="0">
              <a:buNone/>
            </a:pPr>
            <a:r>
              <a:rPr lang="en-GB" sz="2000" dirty="0"/>
              <a:t>	• M&amp;C’s QUD constraint on speaker cancellation, which 	predicts that an SI will only be felicitously cancelled when it 	does not contribute content to the main point of the 	utterance (= address the current QUD), and introduces a 	new topic of discussion makes the right predictions for 	scalar terms in projective environments and for utterances 	which </a:t>
            </a:r>
            <a:r>
              <a:rPr lang="en-GB" sz="2000" i="1" dirty="0"/>
              <a:t>actually</a:t>
            </a:r>
            <a:r>
              <a:rPr lang="en-GB" sz="2000" dirty="0"/>
              <a:t> address the </a:t>
            </a:r>
            <a:r>
              <a:rPr lang="en-GB" sz="2000" dirty="0" err="1"/>
              <a:t>wh</a:t>
            </a:r>
            <a:r>
              <a:rPr lang="en-GB" sz="2000" dirty="0"/>
              <a:t>-question that corresponds to 	the constituent bearing narrow focus.</a:t>
            </a: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63</a:t>
            </a:fld>
            <a:endParaRPr lang="es-ES"/>
          </a:p>
        </p:txBody>
      </p:sp>
    </p:spTree>
    <p:extLst>
      <p:ext uri="{BB962C8B-B14F-4D97-AF65-F5344CB8AC3E}">
        <p14:creationId xmlns:p14="http://schemas.microsoft.com/office/powerpoint/2010/main" val="12662188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a:xfrm>
            <a:off x="827584" y="1628800"/>
            <a:ext cx="7772400" cy="4530725"/>
          </a:xfrm>
        </p:spPr>
        <p:txBody>
          <a:bodyPr/>
          <a:lstStyle/>
          <a:p>
            <a:pPr marL="0" indent="0">
              <a:buNone/>
            </a:pPr>
            <a:r>
              <a:rPr lang="en-GB" sz="2000" dirty="0"/>
              <a:t>As we’ve seen, however,</a:t>
            </a:r>
          </a:p>
          <a:p>
            <a:pPr marL="0" indent="0">
              <a:buNone/>
            </a:pPr>
            <a:endParaRPr lang="en-GB" sz="2000" dirty="0"/>
          </a:p>
          <a:p>
            <a:pPr marL="0" indent="0">
              <a:buNone/>
            </a:pPr>
            <a:r>
              <a:rPr lang="en-GB" sz="2000" dirty="0"/>
              <a:t>	</a:t>
            </a:r>
            <a:r>
              <a:rPr lang="en-GB" sz="2000" dirty="0">
                <a:latin typeface="Arial"/>
                <a:cs typeface="Arial"/>
              </a:rPr>
              <a:t>• </a:t>
            </a:r>
            <a:r>
              <a:rPr lang="en-GB" sz="2000" dirty="0"/>
              <a:t>Intonational prominence does not automatically trigger 	the strengthening of a weak scalar, nor does it necessarily 	determine whether the cancellation of an SI would be 	felicitous, as </a:t>
            </a:r>
          </a:p>
          <a:p>
            <a:pPr marL="0" indent="0">
              <a:buNone/>
            </a:pPr>
            <a:endParaRPr lang="en-GB" sz="2000" dirty="0"/>
          </a:p>
          <a:p>
            <a:pPr marL="0" indent="0">
              <a:buNone/>
            </a:pPr>
            <a:r>
              <a:rPr lang="en-GB" sz="2000" dirty="0"/>
              <a:t>	 •  The accessibility, and therefore the relevance of 	assumptions in the wider context has the last word on 	both issues.</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64</a:t>
            </a:fld>
            <a:endParaRPr lang="es-ES"/>
          </a:p>
        </p:txBody>
      </p:sp>
    </p:spTree>
    <p:extLst>
      <p:ext uri="{BB962C8B-B14F-4D97-AF65-F5344CB8AC3E}">
        <p14:creationId xmlns:p14="http://schemas.microsoft.com/office/powerpoint/2010/main" val="14634795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p:txBody>
          <a:bodyPr/>
          <a:lstStyle/>
          <a:p>
            <a:pPr marL="0" indent="0">
              <a:buNone/>
            </a:pPr>
            <a:r>
              <a:rPr lang="en-GB" sz="2200" dirty="0">
                <a:solidFill>
                  <a:schemeClr val="accent2"/>
                </a:solidFill>
              </a:rPr>
              <a:t>	</a:t>
            </a:r>
            <a:r>
              <a:rPr lang="en-GB" sz="2200" dirty="0"/>
              <a:t> </a:t>
            </a:r>
            <a:r>
              <a:rPr lang="en-GB" sz="2000" dirty="0"/>
              <a:t>• What question is actually being addressed in the 	discourse is a contextual property which is often, but not 	necessarily, determined by the focus of the utterance,</a:t>
            </a:r>
            <a:r>
              <a:rPr lang="en-GB" sz="2000" dirty="0">
                <a:solidFill>
                  <a:srgbClr val="FF0000"/>
                </a:solidFill>
              </a:rPr>
              <a:t> </a:t>
            </a:r>
            <a:r>
              <a:rPr lang="en-GB" sz="2000" dirty="0"/>
              <a:t>(cf. 	Zondervan et al. 2008, Benz &amp; </a:t>
            </a:r>
            <a:r>
              <a:rPr lang="en-GB" sz="2000" dirty="0" err="1"/>
              <a:t>Jasinskaya</a:t>
            </a:r>
            <a:r>
              <a:rPr lang="en-GB" sz="2000" dirty="0"/>
              <a:t> 2017, McNally 	2016).</a:t>
            </a:r>
          </a:p>
          <a:p>
            <a:pPr marL="0" indent="0">
              <a:buNone/>
            </a:pPr>
            <a:endParaRPr lang="en-GB" sz="2000" dirty="0"/>
          </a:p>
          <a:p>
            <a:pPr marL="0" indent="0">
              <a:buNone/>
            </a:pPr>
            <a:r>
              <a:rPr lang="en-GB" sz="2000" dirty="0"/>
              <a:t>	 • A less restrictive view on focus, which links it to	processing effort, as is done in RT is better suited to 	account for the whole range of cases of speaker 	cancellability that we’ve discussed.</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65</a:t>
            </a:fld>
            <a:endParaRPr lang="es-ES"/>
          </a:p>
        </p:txBody>
      </p:sp>
    </p:spTree>
    <p:extLst>
      <p:ext uri="{BB962C8B-B14F-4D97-AF65-F5344CB8AC3E}">
        <p14:creationId xmlns:p14="http://schemas.microsoft.com/office/powerpoint/2010/main" val="26887389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p:txBody>
          <a:bodyPr/>
          <a:lstStyle/>
          <a:p>
            <a:endParaRPr lang="en-GB" sz="2400" dirty="0"/>
          </a:p>
          <a:p>
            <a:endParaRPr lang="en-GB" sz="2400" dirty="0"/>
          </a:p>
          <a:p>
            <a:endParaRPr lang="en-GB" sz="2400" dirty="0"/>
          </a:p>
          <a:p>
            <a:pPr marL="0" indent="0">
              <a:buNone/>
            </a:pPr>
            <a:r>
              <a:rPr lang="en-GB" sz="2000" b="1" dirty="0"/>
              <a:t>			Thank you!</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66</a:t>
            </a:fld>
            <a:endParaRPr lang="es-ES"/>
          </a:p>
        </p:txBody>
      </p:sp>
    </p:spTree>
    <p:extLst>
      <p:ext uri="{BB962C8B-B14F-4D97-AF65-F5344CB8AC3E}">
        <p14:creationId xmlns:p14="http://schemas.microsoft.com/office/powerpoint/2010/main" val="12614588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p:txBody>
          <a:bodyPr/>
          <a:lstStyle/>
          <a:p>
            <a:pPr marL="0" indent="0" eaLnBrk="1" hangingPunct="1">
              <a:buNone/>
            </a:pPr>
            <a:r>
              <a:rPr lang="en-GB" sz="2000" dirty="0">
                <a:effectLst>
                  <a:outerShdw blurRad="38100" dist="38100" dir="2700000" algn="tl">
                    <a:srgbClr val="FFFFFF"/>
                  </a:outerShdw>
                </a:effectLst>
                <a:sym typeface="Wingdings 3"/>
              </a:rPr>
              <a:t>Notes</a:t>
            </a:r>
          </a:p>
          <a:p>
            <a:pPr marL="0" indent="0" eaLnBrk="1" hangingPunct="1">
              <a:buNone/>
            </a:pPr>
            <a:r>
              <a:rPr lang="en-GB" sz="2000" dirty="0">
                <a:effectLst>
                  <a:outerShdw blurRad="38100" dist="38100" dir="2700000" algn="tl">
                    <a:srgbClr val="FFFFFF"/>
                  </a:outerShdw>
                </a:effectLst>
                <a:sym typeface="Wingdings 3"/>
              </a:rPr>
              <a:t>1. </a:t>
            </a:r>
            <a:r>
              <a:rPr lang="en-GB" sz="2000" dirty="0"/>
              <a:t>In-fact clauses are also used to introduce self-repairs, but when they are they target the speaker's assertion and are more marked.</a:t>
            </a:r>
          </a:p>
          <a:p>
            <a:pPr marL="0" indent="0" eaLnBrk="1" hangingPunct="1">
              <a:buNone/>
            </a:pPr>
            <a:r>
              <a:rPr lang="en-GB" sz="2000" dirty="0"/>
              <a:t>2. More specifically, “an SI cancellation introduced by </a:t>
            </a:r>
            <a:r>
              <a:rPr lang="en-GB" sz="2000" i="1" dirty="0"/>
              <a:t>in fact</a:t>
            </a:r>
            <a:r>
              <a:rPr lang="en-GB" sz="2000" dirty="0"/>
              <a:t> [it] consists of a context update </a:t>
            </a:r>
            <a:r>
              <a:rPr lang="en-GB" sz="2000" i="1" dirty="0"/>
              <a:t>c</a:t>
            </a:r>
            <a:r>
              <a:rPr lang="en-GB" sz="2000" dirty="0"/>
              <a:t> + </a:t>
            </a:r>
            <a:r>
              <a:rPr lang="en-GB" sz="2000" i="1" dirty="0"/>
              <a:t>q</a:t>
            </a:r>
            <a:r>
              <a:rPr lang="en-GB" sz="2000" dirty="0"/>
              <a:t> (</a:t>
            </a:r>
            <a:r>
              <a:rPr lang="en-GB" sz="2000" i="1" dirty="0"/>
              <a:t>c</a:t>
            </a:r>
            <a:r>
              <a:rPr lang="en-GB" sz="2000" dirty="0"/>
              <a:t> being the context and </a:t>
            </a:r>
            <a:r>
              <a:rPr lang="en-GB" sz="2000" i="1" dirty="0"/>
              <a:t>q</a:t>
            </a:r>
            <a:r>
              <a:rPr lang="en-GB" sz="2000" dirty="0"/>
              <a:t>, the most embedded proposition that contains the scalar item), where </a:t>
            </a:r>
            <a:r>
              <a:rPr lang="en-GB" sz="2000" i="1" dirty="0"/>
              <a:t>q </a:t>
            </a:r>
            <a:r>
              <a:rPr lang="en-GB" sz="2000" dirty="0"/>
              <a:t>entails the previous proposition (</a:t>
            </a:r>
            <a:r>
              <a:rPr lang="en-GB" sz="2000" i="1" dirty="0"/>
              <a:t>q</a:t>
            </a:r>
            <a:r>
              <a:rPr lang="es-ES_tradnl" sz="2000" i="1" dirty="0"/>
              <a:t> ⊆ p</a:t>
            </a:r>
            <a:r>
              <a:rPr lang="es-ES_tradnl" sz="2000" dirty="0"/>
              <a:t>), </a:t>
            </a:r>
            <a:r>
              <a:rPr lang="en-GB" sz="2000" dirty="0"/>
              <a:t>but not the SIs of the utterance</a:t>
            </a:r>
            <a:r>
              <a:rPr lang="es-ES_tradnl" sz="2000" dirty="0"/>
              <a:t> of </a:t>
            </a:r>
            <a:r>
              <a:rPr lang="es-ES_tradnl" sz="2000" i="1" dirty="0"/>
              <a:t>p </a:t>
            </a:r>
            <a:r>
              <a:rPr lang="es-ES_tradnl" sz="2000" dirty="0"/>
              <a:t>(</a:t>
            </a:r>
            <a:r>
              <a:rPr lang="es-ES_tradnl" sz="2000" i="1" dirty="0"/>
              <a:t>q</a:t>
            </a:r>
            <a:r>
              <a:rPr lang="es-ES_tradnl" sz="2000" dirty="0"/>
              <a:t> </a:t>
            </a:r>
            <a:r>
              <a:rPr lang="es-ES_tradnl" sz="2000" strike="sngStrike" dirty="0">
                <a:solidFill>
                  <a:srgbClr val="FF0000"/>
                </a:solidFill>
              </a:rPr>
              <a:t>⊆</a:t>
            </a:r>
            <a:r>
              <a:rPr lang="es-ES_tradnl" sz="2000" dirty="0">
                <a:solidFill>
                  <a:srgbClr val="FF0000"/>
                </a:solidFill>
              </a:rPr>
              <a:t> </a:t>
            </a:r>
            <a:r>
              <a:rPr lang="es-ES_tradnl" sz="2000" dirty="0"/>
              <a:t>SI(p)).</a:t>
            </a:r>
          </a:p>
          <a:p>
            <a:pPr marL="0" indent="0" eaLnBrk="1" hangingPunct="1">
              <a:buNone/>
            </a:pPr>
            <a:r>
              <a:rPr lang="es-ES_tradnl" sz="2000" dirty="0"/>
              <a:t>3. </a:t>
            </a:r>
            <a:r>
              <a:rPr lang="en-GB" sz="2000" dirty="0">
                <a:solidFill>
                  <a:schemeClr val="tx2"/>
                </a:solidFill>
              </a:rPr>
              <a:t>The fact that the full sentence has been used, rather than an elliptical answer (“Yes, they were”) would likely give rise to additional effects linked to the manner of expression, but does not affect the point being made about the generation of SIs.</a:t>
            </a:r>
          </a:p>
          <a:p>
            <a:pPr marL="0" indent="0" eaLnBrk="1" hangingPunct="1">
              <a:buNone/>
            </a:pPr>
            <a:r>
              <a:rPr lang="en-GB" sz="2000" dirty="0">
                <a:solidFill>
                  <a:schemeClr val="tx2"/>
                </a:solidFill>
              </a:rPr>
              <a:t>4. ‘Some’ is, most likely, a contrastive topic here.</a:t>
            </a:r>
            <a:endParaRPr lang="en-GB" sz="2000" dirty="0"/>
          </a:p>
          <a:p>
            <a:pPr marL="0" indent="0" eaLnBrk="1" hangingPunct="1">
              <a:buNone/>
            </a:pPr>
            <a:endParaRPr lang="en-GB" sz="2000" dirty="0"/>
          </a:p>
          <a:p>
            <a:pPr marL="0" indent="0">
              <a:buNone/>
            </a:pP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67</a:t>
            </a:fld>
            <a:endParaRPr lang="es-ES"/>
          </a:p>
        </p:txBody>
      </p:sp>
    </p:spTree>
    <p:extLst>
      <p:ext uri="{BB962C8B-B14F-4D97-AF65-F5344CB8AC3E}">
        <p14:creationId xmlns:p14="http://schemas.microsoft.com/office/powerpoint/2010/main" val="3221854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p:txBody>
          <a:bodyPr/>
          <a:lstStyle/>
          <a:p>
            <a:pPr marL="0" indent="0" eaLnBrk="1" hangingPunct="1">
              <a:buNone/>
            </a:pPr>
            <a:r>
              <a:rPr lang="en-GB" sz="2000" dirty="0"/>
              <a:t>5. In addition, Cummins points out that priming effects linked to repetition would also contribute to inhibiting the derivation of the SI, which would thereby be available for cancellation. See also Rett 2020 on the effect of repetition in question / answer pairs.</a:t>
            </a:r>
          </a:p>
          <a:p>
            <a:pPr marL="0" indent="0">
              <a:buNone/>
            </a:pPr>
            <a:r>
              <a:rPr lang="en-GB" sz="2000" dirty="0"/>
              <a:t>6. See Matsumoto (1997) and Cummins (2017) for similar examples where an utterance containing a scalar expression in focus is lower bounded by the wider context of utterance (or an unexpressed superordinate QUD, in QUD theory terms).</a:t>
            </a:r>
            <a:endParaRPr lang="en-GB" sz="2000" dirty="0">
              <a:solidFill>
                <a:srgbClr val="FF0000"/>
              </a:solidFill>
            </a:endParaRPr>
          </a:p>
          <a:p>
            <a:pPr marL="0" indent="0">
              <a:buNone/>
            </a:pPr>
            <a:r>
              <a:rPr lang="en-GB" sz="2000" dirty="0"/>
              <a:t>7. Sematic theories of SI derivation (e.g. </a:t>
            </a:r>
            <a:r>
              <a:rPr lang="en-GB" sz="2000" dirty="0" err="1"/>
              <a:t>Kuppevelt</a:t>
            </a:r>
            <a:r>
              <a:rPr lang="en-GB" sz="2000" dirty="0"/>
              <a:t> 1996; van </a:t>
            </a:r>
            <a:r>
              <a:rPr lang="en-GB" sz="2000" dirty="0" err="1"/>
              <a:t>Rooij</a:t>
            </a:r>
            <a:r>
              <a:rPr lang="en-GB" sz="2000" dirty="0"/>
              <a:t> and Schulz 2004) fare far worse accounting for these cases, as they give focus a grammatical role in the derivation of SIs whereby the SI must be derived when the scalar is in focus but will not be derived otherwise.</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68</a:t>
            </a:fld>
            <a:endParaRPr lang="es-ES" dirty="0"/>
          </a:p>
        </p:txBody>
      </p:sp>
    </p:spTree>
    <p:extLst>
      <p:ext uri="{BB962C8B-B14F-4D97-AF65-F5344CB8AC3E}">
        <p14:creationId xmlns:p14="http://schemas.microsoft.com/office/powerpoint/2010/main" val="10183397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a:xfrm>
            <a:off x="755576" y="1628800"/>
            <a:ext cx="7931224" cy="4502125"/>
          </a:xfrm>
        </p:spPr>
        <p:txBody>
          <a:bodyPr/>
          <a:lstStyle/>
          <a:p>
            <a:pPr marL="0" indent="0">
              <a:buNone/>
            </a:pPr>
            <a:r>
              <a:rPr lang="en-GB" sz="2000" dirty="0">
                <a:sym typeface="Wingdings 3"/>
              </a:rPr>
              <a:t> </a:t>
            </a:r>
            <a:r>
              <a:rPr lang="en-GB" sz="2000" dirty="0"/>
              <a:t>References</a:t>
            </a:r>
          </a:p>
          <a:p>
            <a:pPr marL="0" indent="0">
              <a:buNone/>
            </a:pPr>
            <a:r>
              <a:rPr lang="en-GB" sz="2000" dirty="0"/>
              <a:t>Benz, A., Jasinskaja, K. and </a:t>
            </a:r>
            <a:r>
              <a:rPr lang="en-GB" sz="2000" dirty="0" err="1"/>
              <a:t>Salfner</a:t>
            </a:r>
            <a:r>
              <a:rPr lang="en-GB" sz="2000" dirty="0"/>
              <a:t>, F. 2013 “Implicature and</a:t>
            </a:r>
          </a:p>
          <a:p>
            <a:pPr marL="0" indent="0">
              <a:buNone/>
            </a:pPr>
            <a:r>
              <a:rPr lang="en-GB" sz="2000" dirty="0"/>
              <a:t>	discourse structure: an introduction”, </a:t>
            </a:r>
            <a:r>
              <a:rPr lang="en-GB" sz="2000" i="1" dirty="0"/>
              <a:t>Lingua </a:t>
            </a:r>
            <a:r>
              <a:rPr lang="en-GB" sz="2000" dirty="0"/>
              <a:t>132:1-1</a:t>
            </a:r>
          </a:p>
          <a:p>
            <a:pPr marL="0" indent="0">
              <a:buNone/>
            </a:pPr>
            <a:r>
              <a:rPr lang="en-GB" sz="2000" dirty="0" err="1"/>
              <a:t>Biever</a:t>
            </a:r>
            <a:r>
              <a:rPr lang="en-GB" sz="2000" dirty="0"/>
              <a:t>, D.I., Roberts, C., Simons, M. and </a:t>
            </a:r>
            <a:r>
              <a:rPr lang="en-GB" sz="2000" dirty="0" err="1"/>
              <a:t>Tonhauser</a:t>
            </a:r>
            <a:r>
              <a:rPr lang="en-GB" sz="2000" dirty="0"/>
              <a:t>, J. 2017</a:t>
            </a:r>
          </a:p>
          <a:p>
            <a:pPr marL="0" indent="0">
              <a:buNone/>
            </a:pPr>
            <a:r>
              <a:rPr lang="en-GB" sz="2000" dirty="0"/>
              <a:t>	“Questions under discussion: where information structure</a:t>
            </a:r>
          </a:p>
          <a:p>
            <a:pPr marL="0" indent="0">
              <a:buNone/>
            </a:pPr>
            <a:r>
              <a:rPr lang="en-GB" sz="2000" dirty="0"/>
              <a:t>	meets projective content”, </a:t>
            </a:r>
            <a:r>
              <a:rPr lang="en-GB" sz="2000" i="1" dirty="0"/>
              <a:t>Annual Review of Linguistics</a:t>
            </a:r>
          </a:p>
          <a:p>
            <a:pPr marL="0" indent="0">
              <a:buNone/>
            </a:pPr>
            <a:r>
              <a:rPr lang="en-GB" sz="2000" i="1" dirty="0"/>
              <a:t>	</a:t>
            </a:r>
            <a:r>
              <a:rPr lang="en-GB" sz="2000" dirty="0"/>
              <a:t>3:265-284.</a:t>
            </a:r>
          </a:p>
          <a:p>
            <a:pPr marL="0" indent="0">
              <a:buNone/>
            </a:pPr>
            <a:r>
              <a:rPr lang="en-GB" sz="2000" dirty="0"/>
              <a:t>Breheny, R. 1998 “Interface economy and focus”, in V. </a:t>
            </a:r>
            <a:r>
              <a:rPr lang="en-GB" sz="2000" dirty="0" err="1"/>
              <a:t>Rouchota</a:t>
            </a:r>
            <a:r>
              <a:rPr lang="en-GB" sz="2000" dirty="0"/>
              <a:t> </a:t>
            </a:r>
          </a:p>
          <a:p>
            <a:pPr marL="0" indent="0">
              <a:buNone/>
            </a:pPr>
            <a:r>
              <a:rPr lang="en-GB" sz="2000" dirty="0"/>
              <a:t>	and A.H. </a:t>
            </a:r>
            <a:r>
              <a:rPr lang="en-GB" sz="2000" dirty="0" err="1"/>
              <a:t>Jucker</a:t>
            </a:r>
            <a:r>
              <a:rPr lang="en-GB" sz="2000" dirty="0"/>
              <a:t> (eds.) </a:t>
            </a:r>
            <a:r>
              <a:rPr lang="en-GB" sz="2000" i="1" dirty="0"/>
              <a:t>Current issues in relevance theory</a:t>
            </a:r>
            <a:r>
              <a:rPr lang="en-GB" sz="2000" dirty="0"/>
              <a:t>,</a:t>
            </a:r>
          </a:p>
          <a:p>
            <a:pPr marL="0" indent="0">
              <a:buNone/>
            </a:pPr>
            <a:r>
              <a:rPr lang="en-GB" sz="2000" dirty="0"/>
              <a:t>	John </a:t>
            </a:r>
            <a:r>
              <a:rPr lang="en-GB" sz="2000" dirty="0" err="1"/>
              <a:t>Benjamins</a:t>
            </a:r>
            <a:r>
              <a:rPr lang="en-GB" sz="2000" dirty="0"/>
              <a:t>, pp. 105-139.</a:t>
            </a:r>
          </a:p>
          <a:p>
            <a:pPr marL="0" indent="0">
              <a:buNone/>
            </a:pPr>
            <a:r>
              <a:rPr lang="en-GB" sz="2000" dirty="0"/>
              <a:t>Breheny, R., Ferguson, H.J., </a:t>
            </a:r>
            <a:r>
              <a:rPr lang="en-GB" sz="2000" dirty="0" err="1"/>
              <a:t>Katsos</a:t>
            </a:r>
            <a:r>
              <a:rPr lang="en-GB" sz="2000" dirty="0"/>
              <a:t>, N. 2013 “Taking the epistemic</a:t>
            </a:r>
          </a:p>
          <a:p>
            <a:pPr marL="0" indent="0">
              <a:buNone/>
            </a:pPr>
            <a:r>
              <a:rPr lang="en-GB" sz="2000" dirty="0"/>
              <a:t>	step: toward a model of on-line access to conversational 	implicatures”, </a:t>
            </a:r>
            <a:r>
              <a:rPr lang="en-GB" sz="2000" i="1" dirty="0"/>
              <a:t>Cognition</a:t>
            </a:r>
            <a:r>
              <a:rPr lang="en-GB" sz="2000" dirty="0"/>
              <a:t> 126 (3): 423-440.</a:t>
            </a:r>
          </a:p>
          <a:p>
            <a:pPr marL="0" indent="0">
              <a:buNone/>
            </a:pPr>
            <a:endParaRPr lang="en-GB" sz="2000" dirty="0"/>
          </a:p>
          <a:p>
            <a:pPr marL="0" indent="0">
              <a:buNone/>
            </a:pPr>
            <a:endParaRPr lang="es-ES_tradnl" sz="2000" dirty="0"/>
          </a:p>
          <a:p>
            <a:pPr marL="0" indent="0">
              <a:buNone/>
            </a:pPr>
            <a:endParaRPr lang="en-GB" sz="24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69</a:t>
            </a:fld>
            <a:endParaRPr lang="es-ES" dirty="0"/>
          </a:p>
        </p:txBody>
      </p:sp>
    </p:spTree>
    <p:extLst>
      <p:ext uri="{BB962C8B-B14F-4D97-AF65-F5344CB8AC3E}">
        <p14:creationId xmlns:p14="http://schemas.microsoft.com/office/powerpoint/2010/main" val="31331820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a:xfrm>
            <a:off x="827584" y="1628800"/>
            <a:ext cx="7787208" cy="4646141"/>
          </a:xfrm>
        </p:spPr>
        <p:txBody>
          <a:bodyPr/>
          <a:lstStyle/>
          <a:p>
            <a:pPr marL="0" indent="0">
              <a:buNone/>
            </a:pPr>
            <a:r>
              <a:rPr lang="en-GB" sz="2000" dirty="0"/>
              <a:t>Carston, R. 1998 “</a:t>
            </a:r>
            <a:r>
              <a:rPr lang="en-GB" sz="2000" dirty="0" err="1"/>
              <a:t>Informativeness</a:t>
            </a:r>
            <a:r>
              <a:rPr lang="en-GB" sz="2000" dirty="0"/>
              <a:t>, relevance and scalar</a:t>
            </a:r>
          </a:p>
          <a:p>
            <a:pPr marL="0" indent="0">
              <a:buNone/>
            </a:pPr>
            <a:r>
              <a:rPr lang="en-GB" sz="2000" dirty="0"/>
              <a:t>	implicature”, in R. Carston and S. Uchida (eds.) </a:t>
            </a:r>
            <a:r>
              <a:rPr lang="en-GB" sz="2000" i="1" dirty="0"/>
              <a:t>Relevance</a:t>
            </a:r>
          </a:p>
          <a:p>
            <a:pPr marL="0" indent="0">
              <a:buNone/>
            </a:pPr>
            <a:r>
              <a:rPr lang="en-GB" sz="2000" i="1" dirty="0"/>
              <a:t>	theory: applications and implications</a:t>
            </a:r>
            <a:r>
              <a:rPr lang="en-GB" sz="2000" dirty="0"/>
              <a:t>. Amsterdam, John 	</a:t>
            </a:r>
            <a:r>
              <a:rPr lang="en-GB" sz="2000" dirty="0" err="1"/>
              <a:t>Benjamins</a:t>
            </a:r>
            <a:r>
              <a:rPr lang="en-GB" sz="2000" dirty="0"/>
              <a:t>, pp.170-236.</a:t>
            </a:r>
          </a:p>
          <a:p>
            <a:pPr marL="0" indent="0">
              <a:buNone/>
            </a:pPr>
            <a:r>
              <a:rPr lang="en-GB" sz="2000" dirty="0"/>
              <a:t>Carston, R. 2010 “Explicit communication and “free” pragmatic</a:t>
            </a:r>
          </a:p>
          <a:p>
            <a:pPr marL="0" indent="0">
              <a:buNone/>
            </a:pPr>
            <a:r>
              <a:rPr lang="en-GB" sz="2000" dirty="0"/>
              <a:t>	enrichment”, in B. </a:t>
            </a:r>
            <a:r>
              <a:rPr lang="en-GB" sz="2000" dirty="0" err="1"/>
              <a:t>Soria</a:t>
            </a:r>
            <a:r>
              <a:rPr lang="en-GB" sz="2000" dirty="0"/>
              <a:t> and E. Romero (eds.) </a:t>
            </a:r>
            <a:r>
              <a:rPr lang="en-GB" sz="2000" i="1" dirty="0"/>
              <a:t>Robyn 	Carston’s pragmatics</a:t>
            </a:r>
            <a:r>
              <a:rPr lang="en-GB" sz="2000" dirty="0"/>
              <a:t>. Basingstoke: Palgrave MacMillan, 	pp.</a:t>
            </a:r>
            <a:r>
              <a:rPr lang="en-GB" sz="2000" dirty="0">
                <a:solidFill>
                  <a:srgbClr val="FF0000"/>
                </a:solidFill>
              </a:rPr>
              <a:t> </a:t>
            </a:r>
            <a:r>
              <a:rPr lang="en-GB" sz="2000" dirty="0"/>
              <a:t>320-397.</a:t>
            </a:r>
          </a:p>
          <a:p>
            <a:pPr marL="0" indent="0">
              <a:buNone/>
            </a:pPr>
            <a:r>
              <a:rPr lang="en-GB" sz="2000" dirty="0"/>
              <a:t>Cummins, C. 2017 “Contextual causes of implicature failure”,</a:t>
            </a:r>
          </a:p>
          <a:p>
            <a:pPr marL="0" indent="0">
              <a:buNone/>
            </a:pPr>
            <a:r>
              <a:rPr lang="en-GB" sz="2000" dirty="0"/>
              <a:t>	</a:t>
            </a:r>
            <a:r>
              <a:rPr lang="en-GB" sz="2000" i="1" dirty="0"/>
              <a:t>Discourse Processes</a:t>
            </a:r>
            <a:r>
              <a:rPr lang="en-GB" sz="2000" dirty="0"/>
              <a:t> 54(3):207-218.</a:t>
            </a:r>
          </a:p>
          <a:p>
            <a:pPr marL="0" indent="0">
              <a:buNone/>
            </a:pPr>
            <a:r>
              <a:rPr lang="en-GB" sz="2000" dirty="0"/>
              <a:t>Grice, P. 1978 “Further notes on logic and conversation”, in P. Cole</a:t>
            </a:r>
          </a:p>
          <a:p>
            <a:pPr marL="0" indent="0">
              <a:buNone/>
            </a:pPr>
            <a:r>
              <a:rPr lang="en-GB" sz="2000" dirty="0"/>
              <a:t>	(ed.) </a:t>
            </a:r>
            <a:r>
              <a:rPr lang="en-GB" sz="2000" i="1" dirty="0"/>
              <a:t>Syntax and Semantics</a:t>
            </a:r>
            <a:r>
              <a:rPr lang="en-GB" sz="2000" dirty="0"/>
              <a:t>.</a:t>
            </a:r>
            <a:r>
              <a:rPr lang="es-ES_tradnl" sz="2000" dirty="0"/>
              <a:t> </a:t>
            </a:r>
            <a:r>
              <a:rPr lang="en-GB" sz="2000" i="1" dirty="0"/>
              <a:t>Vol. 9 Pragmatics</a:t>
            </a:r>
            <a:r>
              <a:rPr lang="en-GB" sz="2000" dirty="0"/>
              <a:t>. New York: 	Academic Press, pp. 113-128.</a:t>
            </a:r>
          </a:p>
          <a:p>
            <a:pPr marL="0" indent="0">
              <a:buNone/>
            </a:pPr>
            <a:endParaRPr lang="en-GB" sz="2000" dirty="0"/>
          </a:p>
          <a:p>
            <a:pPr marL="0" indent="0">
              <a:buNone/>
            </a:pPr>
            <a:endParaRPr lang="en-GB" sz="20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70</a:t>
            </a:fld>
            <a:endParaRPr lang="es-ES" dirty="0"/>
          </a:p>
        </p:txBody>
      </p:sp>
    </p:spTree>
    <p:extLst>
      <p:ext uri="{BB962C8B-B14F-4D97-AF65-F5344CB8AC3E}">
        <p14:creationId xmlns:p14="http://schemas.microsoft.com/office/powerpoint/2010/main" val="37958396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p:txBody>
          <a:bodyPr/>
          <a:lstStyle/>
          <a:p>
            <a:pPr marL="0" indent="0">
              <a:buNone/>
            </a:pPr>
            <a:r>
              <a:rPr lang="en-GB" sz="2000" dirty="0"/>
              <a:t>Grice, P. 1981 “Presupposition and conversational implicature”, in 	P. Cole (ed.) </a:t>
            </a:r>
            <a:r>
              <a:rPr lang="en-GB" sz="2000" i="1" dirty="0"/>
              <a:t>Radical</a:t>
            </a:r>
            <a:r>
              <a:rPr lang="es-ES_tradnl" sz="2000" dirty="0"/>
              <a:t> </a:t>
            </a:r>
            <a:r>
              <a:rPr lang="en-GB" sz="2000" i="1" dirty="0"/>
              <a:t>pragmatics</a:t>
            </a:r>
            <a:r>
              <a:rPr lang="en-GB" sz="2000" dirty="0"/>
              <a:t>. New York: Academic 	Press, pp.183-198.</a:t>
            </a:r>
          </a:p>
          <a:p>
            <a:pPr marL="0" indent="0">
              <a:buNone/>
            </a:pPr>
            <a:r>
              <a:rPr lang="en-GB" sz="2000" dirty="0"/>
              <a:t>House, J. 2006 “Constructing a context with intonation”, </a:t>
            </a:r>
            <a:r>
              <a:rPr lang="en-GB" sz="2000" i="1" dirty="0"/>
              <a:t>Journal of</a:t>
            </a:r>
          </a:p>
          <a:p>
            <a:pPr marL="0" indent="0">
              <a:buNone/>
            </a:pPr>
            <a:r>
              <a:rPr lang="en-GB" sz="2000" i="1" dirty="0"/>
              <a:t>	Pragmatics</a:t>
            </a:r>
            <a:r>
              <a:rPr lang="en-GB" sz="2000" dirty="0"/>
              <a:t> 38:1542-1558.</a:t>
            </a:r>
          </a:p>
          <a:p>
            <a:pPr marL="0" indent="0">
              <a:buNone/>
            </a:pPr>
            <a:r>
              <a:rPr lang="en-GB" sz="2000" dirty="0"/>
              <a:t>Jaszczolt, K. 2009 “Cancellability and the primary/secondary	meaning distinction”,</a:t>
            </a:r>
            <a:r>
              <a:rPr lang="es-ES_tradnl" sz="2000" dirty="0"/>
              <a:t> </a:t>
            </a:r>
            <a:r>
              <a:rPr lang="en-GB" sz="2000" i="1" dirty="0"/>
              <a:t>Intercultural pragmatics</a:t>
            </a:r>
            <a:r>
              <a:rPr lang="en-GB" sz="2000" dirty="0"/>
              <a:t> 6:259-289.</a:t>
            </a:r>
          </a:p>
          <a:p>
            <a:pPr marL="0" indent="0">
              <a:buNone/>
            </a:pPr>
            <a:r>
              <a:rPr lang="en-GB" sz="2000" dirty="0"/>
              <a:t>Mayol, L. and Castroviejo, E. 2013 “How to cancel and implicature”,	</a:t>
            </a:r>
            <a:r>
              <a:rPr lang="en-GB" sz="2000" i="1" dirty="0"/>
              <a:t>Journal of Pragmatics</a:t>
            </a:r>
            <a:r>
              <a:rPr lang="en-GB" sz="2000" dirty="0"/>
              <a:t> 50:84</a:t>
            </a:r>
            <a:r>
              <a:rPr lang="es-ES_tradnl" sz="2000" dirty="0"/>
              <a:t>- </a:t>
            </a:r>
            <a:r>
              <a:rPr lang="en-GB" sz="2000" dirty="0"/>
              <a:t>104.</a:t>
            </a:r>
          </a:p>
          <a:p>
            <a:pPr marL="0" indent="0">
              <a:buNone/>
            </a:pPr>
            <a:r>
              <a:rPr lang="en-GB" sz="2000" dirty="0"/>
              <a:t>Matsumoto, Y. 1997 “Scales, implicatures, and in fact, if not, and let</a:t>
            </a:r>
          </a:p>
          <a:p>
            <a:pPr marL="0" indent="0">
              <a:buNone/>
            </a:pPr>
            <a:r>
              <a:rPr lang="en-GB" sz="2000" dirty="0"/>
              <a:t>	alone constructions”, in </a:t>
            </a:r>
            <a:r>
              <a:rPr lang="en-GB" sz="2000" i="1" dirty="0"/>
              <a:t>Studies in English: Festschrift for</a:t>
            </a:r>
          </a:p>
          <a:p>
            <a:pPr marL="0" indent="0">
              <a:buNone/>
            </a:pPr>
            <a:r>
              <a:rPr lang="en-GB" sz="2000" i="1" dirty="0"/>
              <a:t>	Professor Akira Ota on the occasion of his eightieth	anniversary, pp. 685-699.</a:t>
            </a:r>
            <a:endParaRPr lang="en-GB" sz="2000" dirty="0"/>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71</a:t>
            </a:fld>
            <a:endParaRPr lang="es-ES"/>
          </a:p>
        </p:txBody>
      </p:sp>
    </p:spTree>
    <p:extLst>
      <p:ext uri="{BB962C8B-B14F-4D97-AF65-F5344CB8AC3E}">
        <p14:creationId xmlns:p14="http://schemas.microsoft.com/office/powerpoint/2010/main" val="29286669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a:xfrm>
            <a:off x="971600" y="1700808"/>
            <a:ext cx="7772400" cy="4386709"/>
          </a:xfrm>
        </p:spPr>
        <p:txBody>
          <a:bodyPr/>
          <a:lstStyle/>
          <a:p>
            <a:pPr marL="0" indent="0">
              <a:buNone/>
            </a:pPr>
            <a:r>
              <a:rPr lang="en-GB" sz="2000" dirty="0" err="1"/>
              <a:t>Noveck</a:t>
            </a:r>
            <a:r>
              <a:rPr lang="en-GB" sz="2000" dirty="0"/>
              <a:t>, I. and Sperber, D. 2007 “The ‘why’ and ‘how’ of</a:t>
            </a:r>
          </a:p>
          <a:p>
            <a:pPr marL="0" indent="0">
              <a:buNone/>
            </a:pPr>
            <a:r>
              <a:rPr lang="en-GB" sz="2000" dirty="0"/>
              <a:t>	experimental pragmatics. </a:t>
            </a:r>
            <a:r>
              <a:rPr lang="en-US" sz="2000" dirty="0"/>
              <a:t>The Case of ‘Scalar Inferences’”,</a:t>
            </a:r>
          </a:p>
          <a:p>
            <a:pPr marL="0" indent="0">
              <a:buNone/>
            </a:pPr>
            <a:r>
              <a:rPr lang="en-US" sz="2000" dirty="0"/>
              <a:t>	in N. Burton-Roberts (ed.) </a:t>
            </a:r>
            <a:r>
              <a:rPr lang="en-US" sz="2000" i="1" dirty="0"/>
              <a:t>Advances in Pragmatics</a:t>
            </a:r>
            <a:r>
              <a:rPr lang="en-US" sz="2000" dirty="0"/>
              <a:t>.</a:t>
            </a:r>
          </a:p>
          <a:p>
            <a:pPr marL="0" indent="0">
              <a:buNone/>
            </a:pPr>
            <a:r>
              <a:rPr lang="en-US" sz="2000" dirty="0"/>
              <a:t>	Palgrave: London 184-212</a:t>
            </a:r>
            <a:endParaRPr lang="en-GB" sz="2000" dirty="0"/>
          </a:p>
          <a:p>
            <a:pPr marL="0" indent="0">
              <a:buNone/>
            </a:pPr>
            <a:r>
              <a:rPr lang="en-GB" sz="2000" dirty="0"/>
              <a:t>Rett, J. 2020 “Manner implicatures and how to spot them”, 	</a:t>
            </a:r>
            <a:r>
              <a:rPr lang="en-GB" sz="2000" i="1" dirty="0"/>
              <a:t>International Review of Pragmatics</a:t>
            </a:r>
            <a:r>
              <a:rPr lang="en-GB" sz="2000" dirty="0"/>
              <a:t> 12:44-79.</a:t>
            </a:r>
          </a:p>
          <a:p>
            <a:pPr marL="0" indent="0">
              <a:buNone/>
            </a:pPr>
            <a:r>
              <a:rPr lang="en-GB" sz="2000" dirty="0"/>
              <a:t>Roberts, C. 1996 “Information structure in discourse: towards and	integral formal theory of pragmatics, in </a:t>
            </a:r>
            <a:r>
              <a:rPr lang="en-GB" sz="2000" i="1" dirty="0"/>
              <a:t>OSUWPL</a:t>
            </a:r>
            <a:r>
              <a:rPr lang="en-GB" sz="2000" dirty="0"/>
              <a:t> 49:	Papers in Semantics, pp. 91-136.</a:t>
            </a:r>
          </a:p>
          <a:p>
            <a:pPr marL="0" indent="0">
              <a:buNone/>
            </a:pPr>
            <a:r>
              <a:rPr lang="en-GB" sz="2000" dirty="0"/>
              <a:t>Roberts, C. 2004 “Context in dynamic interpretation”, in L. R. Horn</a:t>
            </a:r>
          </a:p>
          <a:p>
            <a:pPr marL="0" indent="0">
              <a:buNone/>
            </a:pPr>
            <a:r>
              <a:rPr lang="en-GB" sz="2000" dirty="0"/>
              <a:t>	and G. Ward, (eds.) </a:t>
            </a:r>
            <a:r>
              <a:rPr lang="en-GB" sz="2000" i="1" dirty="0"/>
              <a:t>The handbook of pragmatics</a:t>
            </a:r>
            <a:r>
              <a:rPr lang="en-GB" sz="2000" dirty="0"/>
              <a:t>.</a:t>
            </a:r>
          </a:p>
          <a:p>
            <a:pPr marL="0" indent="0">
              <a:buNone/>
            </a:pPr>
            <a:r>
              <a:rPr lang="en-GB" sz="2000" dirty="0"/>
              <a:t>	Blackwell, M.A., pp. 197-220.</a:t>
            </a:r>
          </a:p>
          <a:p>
            <a:pPr marL="0" indent="0">
              <a:buNone/>
            </a:pPr>
            <a:r>
              <a:rPr lang="en-GB" sz="2000" dirty="0"/>
              <a:t>.</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72</a:t>
            </a:fld>
            <a:endParaRPr lang="es-ES" dirty="0"/>
          </a:p>
        </p:txBody>
      </p:sp>
    </p:spTree>
    <p:extLst>
      <p:ext uri="{BB962C8B-B14F-4D97-AF65-F5344CB8AC3E}">
        <p14:creationId xmlns:p14="http://schemas.microsoft.com/office/powerpoint/2010/main" val="7900245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p:txBody>
          <a:bodyPr/>
          <a:lstStyle/>
          <a:p>
            <a:pPr marL="0" indent="0">
              <a:buNone/>
            </a:pPr>
            <a:r>
              <a:rPr lang="en-GB" sz="2000" dirty="0"/>
              <a:t>Sax, D. 2011 “Sentence stress and the procedures of</a:t>
            </a:r>
          </a:p>
          <a:p>
            <a:pPr marL="0" indent="0">
              <a:buNone/>
            </a:pPr>
            <a:r>
              <a:rPr lang="en-GB" sz="2000" dirty="0"/>
              <a:t>	comprehension”, in M. Escandell-Vidal, M. Leonetti and A.</a:t>
            </a:r>
          </a:p>
          <a:p>
            <a:pPr marL="0" indent="0">
              <a:buNone/>
            </a:pPr>
            <a:r>
              <a:rPr lang="en-GB" sz="2000" dirty="0"/>
              <a:t>	Ahern (eds.) </a:t>
            </a:r>
            <a:r>
              <a:rPr lang="en-GB" sz="2000" i="1" dirty="0"/>
              <a:t>Procedural meaning: problems and</a:t>
            </a:r>
          </a:p>
          <a:p>
            <a:pPr marL="0" indent="0">
              <a:buNone/>
            </a:pPr>
            <a:r>
              <a:rPr lang="en-GB" sz="2000" i="1" dirty="0"/>
              <a:t>	perspectives</a:t>
            </a:r>
            <a:r>
              <a:rPr lang="en-GB" sz="2000" dirty="0"/>
              <a:t>. </a:t>
            </a:r>
            <a:r>
              <a:rPr lang="en-GB" sz="2000" dirty="0" err="1"/>
              <a:t>Bingly</a:t>
            </a:r>
            <a:r>
              <a:rPr lang="en-GB" sz="2000" dirty="0"/>
              <a:t>: Emerald, pp. 347-381.</a:t>
            </a:r>
          </a:p>
          <a:p>
            <a:pPr marL="0" indent="0">
              <a:buNone/>
            </a:pPr>
            <a:r>
              <a:rPr lang="en-GB" sz="2000" dirty="0"/>
              <a:t>Sperber, D. and Wilson, D. 1995 </a:t>
            </a:r>
            <a:r>
              <a:rPr lang="en-GB" sz="2000" i="1" dirty="0"/>
              <a:t>Relevance</a:t>
            </a:r>
            <a:r>
              <a:rPr lang="en-GB" sz="2000" dirty="0"/>
              <a:t>. </a:t>
            </a:r>
            <a:r>
              <a:rPr lang="en-GB" sz="2000" i="1" dirty="0"/>
              <a:t>Communication and</a:t>
            </a:r>
          </a:p>
          <a:p>
            <a:pPr marL="0" indent="0">
              <a:buNone/>
            </a:pPr>
            <a:r>
              <a:rPr lang="en-GB" sz="2000" i="1" dirty="0"/>
              <a:t>	cognition.</a:t>
            </a:r>
            <a:r>
              <a:rPr lang="en-GB" sz="2000" dirty="0"/>
              <a:t> Second edition. Oxford: Blackwell</a:t>
            </a:r>
          </a:p>
          <a:p>
            <a:pPr marL="0" indent="0" eaLnBrk="1" hangingPunct="1">
              <a:buNone/>
            </a:pPr>
            <a:r>
              <a:rPr lang="en-GB" sz="2000" dirty="0"/>
              <a:t>Sternau, M., Ariel, M., </a:t>
            </a:r>
            <a:r>
              <a:rPr lang="en-GB" sz="2000" dirty="0" err="1"/>
              <a:t>Giora</a:t>
            </a:r>
            <a:r>
              <a:rPr lang="en-GB" sz="2000" dirty="0"/>
              <a:t>, R. and Fein, O. 2015 “Levels of	interpretation: new tools for</a:t>
            </a:r>
            <a:r>
              <a:rPr lang="es-ES_tradnl" sz="2000" dirty="0"/>
              <a:t> </a:t>
            </a:r>
            <a:r>
              <a:rPr lang="en-GB" sz="2000" dirty="0"/>
              <a:t>characterising intended	meanings”, </a:t>
            </a:r>
            <a:r>
              <a:rPr lang="en-GB" sz="2000" i="1" dirty="0"/>
              <a:t>Journal of Pragmatics</a:t>
            </a:r>
            <a:r>
              <a:rPr lang="en-GB" sz="2000" dirty="0"/>
              <a:t> 84:86-110.</a:t>
            </a:r>
          </a:p>
          <a:p>
            <a:pPr marL="0" indent="0" eaLnBrk="1" hangingPunct="1">
              <a:buNone/>
            </a:pPr>
            <a:r>
              <a:rPr lang="en-GB" sz="2000" dirty="0"/>
              <a:t>Sternau, M., Ariel, M., </a:t>
            </a:r>
            <a:r>
              <a:rPr lang="en-GB" sz="2000" dirty="0" err="1"/>
              <a:t>Giora</a:t>
            </a:r>
            <a:r>
              <a:rPr lang="en-GB" sz="2000" dirty="0"/>
              <a:t>, R., Fein, and O. 2017 “Deniability and	explicatures”, in R. </a:t>
            </a:r>
            <a:r>
              <a:rPr lang="en-GB" sz="2000" dirty="0" err="1"/>
              <a:t>Giora</a:t>
            </a:r>
            <a:r>
              <a:rPr lang="en-GB" sz="2000" dirty="0"/>
              <a:t> and M. </a:t>
            </a:r>
            <a:r>
              <a:rPr lang="en-GB" sz="2000" dirty="0" err="1"/>
              <a:t>Haugh</a:t>
            </a:r>
            <a:r>
              <a:rPr lang="en-GB" sz="2000" dirty="0"/>
              <a:t> (eds.) </a:t>
            </a:r>
            <a:r>
              <a:rPr lang="en-GB" sz="2000" i="1" dirty="0"/>
              <a:t>Doing 	pragmatics </a:t>
            </a:r>
            <a:r>
              <a:rPr lang="en-GB" sz="2000" i="1" dirty="0" err="1"/>
              <a:t>interculturally</a:t>
            </a:r>
            <a:r>
              <a:rPr lang="en-GB" sz="2000" dirty="0"/>
              <a:t>. Berlin/Boston: Walter de </a:t>
            </a:r>
            <a:r>
              <a:rPr lang="en-GB" sz="2000" dirty="0" err="1"/>
              <a:t>Gruyter</a:t>
            </a:r>
            <a:r>
              <a:rPr lang="en-GB" sz="2000" dirty="0"/>
              <a:t>, 	pp. 97-120.</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73</a:t>
            </a:fld>
            <a:endParaRPr lang="es-ES"/>
          </a:p>
        </p:txBody>
      </p:sp>
    </p:spTree>
    <p:extLst>
      <p:ext uri="{BB962C8B-B14F-4D97-AF65-F5344CB8AC3E}">
        <p14:creationId xmlns:p14="http://schemas.microsoft.com/office/powerpoint/2010/main" val="28168033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sz="2000" dirty="0">
                <a:latin typeface="+mn-lt"/>
              </a:rPr>
              <a:t>Speaker cancellation of potential implicatures: discourse structure and relevance</a:t>
            </a:r>
          </a:p>
        </p:txBody>
      </p:sp>
      <p:sp>
        <p:nvSpPr>
          <p:cNvPr id="3" name="2 Marcador de contenido"/>
          <p:cNvSpPr>
            <a:spLocks noGrp="1"/>
          </p:cNvSpPr>
          <p:nvPr>
            <p:ph idx="1"/>
          </p:nvPr>
        </p:nvSpPr>
        <p:spPr/>
        <p:txBody>
          <a:bodyPr/>
          <a:lstStyle/>
          <a:p>
            <a:pPr marL="0" indent="0" eaLnBrk="1" hangingPunct="1">
              <a:buNone/>
            </a:pPr>
            <a:r>
              <a:rPr lang="en-GB" sz="2000" dirty="0" err="1">
                <a:sym typeface="Wingdings 3"/>
              </a:rPr>
              <a:t>Velleman</a:t>
            </a:r>
            <a:r>
              <a:rPr lang="en-GB" sz="2000" dirty="0">
                <a:sym typeface="Wingdings 3"/>
              </a:rPr>
              <a:t>, L. and Beaver, D. 2015 “Question-based models of</a:t>
            </a:r>
          </a:p>
          <a:p>
            <a:pPr marL="0" indent="0" eaLnBrk="1" hangingPunct="1">
              <a:buNone/>
            </a:pPr>
            <a:r>
              <a:rPr lang="en-GB" sz="2000" dirty="0">
                <a:sym typeface="Wingdings 3"/>
              </a:rPr>
              <a:t>	information structure”, in C. </a:t>
            </a:r>
            <a:r>
              <a:rPr lang="en-GB" sz="2000" dirty="0" err="1">
                <a:sym typeface="Wingdings 3"/>
              </a:rPr>
              <a:t>Félry</a:t>
            </a:r>
            <a:r>
              <a:rPr lang="en-GB" sz="2000" dirty="0">
                <a:sym typeface="Wingdings 3"/>
              </a:rPr>
              <a:t> and s. Shinichiro (eds.)	</a:t>
            </a:r>
            <a:r>
              <a:rPr lang="en-GB" sz="2000" i="1" dirty="0">
                <a:sym typeface="Wingdings 3"/>
              </a:rPr>
              <a:t>The Oxford handbook of information structure</a:t>
            </a:r>
            <a:r>
              <a:rPr lang="en-GB" sz="2000" dirty="0">
                <a:sym typeface="Wingdings 3"/>
              </a:rPr>
              <a:t>. </a:t>
            </a:r>
          </a:p>
          <a:p>
            <a:pPr marL="0" indent="0" eaLnBrk="1" hangingPunct="1">
              <a:buNone/>
            </a:pPr>
            <a:r>
              <a:rPr lang="es-ES_tradnl" sz="2000" dirty="0"/>
              <a:t>	DOI: 10.1093/</a:t>
            </a:r>
            <a:r>
              <a:rPr lang="es-ES_tradnl" sz="2000" dirty="0" err="1"/>
              <a:t>oxfordhb</a:t>
            </a:r>
            <a:r>
              <a:rPr lang="es-ES_tradnl" sz="2000" dirty="0"/>
              <a:t>/9780199642670.013.29</a:t>
            </a:r>
            <a:endParaRPr lang="en-GB" sz="2000" dirty="0">
              <a:sym typeface="Wingdings 3"/>
            </a:endParaRPr>
          </a:p>
          <a:p>
            <a:pPr marL="0" indent="0" eaLnBrk="1" hangingPunct="1">
              <a:buNone/>
            </a:pPr>
            <a:r>
              <a:rPr lang="en-GB" sz="2000" dirty="0">
                <a:sym typeface="Wingdings 3"/>
              </a:rPr>
              <a:t>Wilson, D. and Wharton, T. 2006 “Relevance and prosody”,</a:t>
            </a:r>
          </a:p>
          <a:p>
            <a:pPr marL="0" indent="0" eaLnBrk="1" hangingPunct="1">
              <a:buNone/>
            </a:pPr>
            <a:r>
              <a:rPr lang="en-GB" sz="2000" i="1" dirty="0">
                <a:sym typeface="Wingdings 3"/>
              </a:rPr>
              <a:t>	Journal of Pragmatics </a:t>
            </a:r>
            <a:r>
              <a:rPr lang="en-GB" sz="2000" dirty="0">
                <a:sym typeface="Wingdings 3"/>
              </a:rPr>
              <a:t>38:1559-1579.</a:t>
            </a:r>
          </a:p>
          <a:p>
            <a:pPr marL="0" indent="0" eaLnBrk="1" hangingPunct="1">
              <a:buNone/>
            </a:pPr>
            <a:r>
              <a:rPr lang="en-GB" sz="2000" dirty="0">
                <a:sym typeface="Wingdings 3"/>
              </a:rPr>
              <a:t>Zondervan, A., </a:t>
            </a:r>
            <a:r>
              <a:rPr lang="en-GB" sz="2000" dirty="0" err="1">
                <a:sym typeface="Wingdings 3"/>
              </a:rPr>
              <a:t>Meroni</a:t>
            </a:r>
            <a:r>
              <a:rPr lang="en-GB" sz="2000" dirty="0">
                <a:sym typeface="Wingdings 3"/>
              </a:rPr>
              <a:t>, L., and </a:t>
            </a:r>
            <a:r>
              <a:rPr lang="en-GB" sz="2000" dirty="0" err="1">
                <a:sym typeface="Wingdings 3"/>
              </a:rPr>
              <a:t>Gualmini</a:t>
            </a:r>
            <a:r>
              <a:rPr lang="en-GB" sz="2000" dirty="0">
                <a:sym typeface="Wingdings 3"/>
              </a:rPr>
              <a:t>, A. 2008 “Experiments on</a:t>
            </a:r>
          </a:p>
          <a:p>
            <a:pPr marL="0" indent="0" eaLnBrk="1" hangingPunct="1">
              <a:buNone/>
            </a:pPr>
            <a:r>
              <a:rPr lang="en-GB" sz="2000" dirty="0">
                <a:sym typeface="Wingdings 3"/>
              </a:rPr>
              <a:t>	the role of the question under discussion for ambiguity</a:t>
            </a:r>
          </a:p>
          <a:p>
            <a:pPr marL="0" indent="0" eaLnBrk="1" hangingPunct="1">
              <a:buNone/>
            </a:pPr>
            <a:r>
              <a:rPr lang="en-GB" sz="2000" dirty="0">
                <a:sym typeface="Wingdings 3"/>
              </a:rPr>
              <a:t>	resolution and implicature computation in adults”, in T.</a:t>
            </a:r>
          </a:p>
          <a:p>
            <a:pPr marL="0" indent="0" eaLnBrk="1" hangingPunct="1">
              <a:buNone/>
            </a:pPr>
            <a:r>
              <a:rPr lang="en-GB" sz="2000" dirty="0">
                <a:sym typeface="Wingdings 3"/>
              </a:rPr>
              <a:t>	Friedman and S. Ito (eds.) </a:t>
            </a:r>
            <a:r>
              <a:rPr lang="en-GB" sz="2000" i="1" dirty="0">
                <a:sym typeface="Wingdings 3"/>
              </a:rPr>
              <a:t>SALT </a:t>
            </a:r>
            <a:r>
              <a:rPr lang="en-GB" sz="2000" dirty="0">
                <a:sym typeface="Wingdings 3"/>
              </a:rPr>
              <a:t>XVIII. </a:t>
            </a:r>
            <a:r>
              <a:rPr lang="en-GB" sz="2000" dirty="0" err="1">
                <a:sym typeface="Wingdings 3"/>
              </a:rPr>
              <a:t>Itaca</a:t>
            </a:r>
            <a:r>
              <a:rPr lang="en-GB" sz="2000" dirty="0">
                <a:sym typeface="Wingdings 3"/>
              </a:rPr>
              <a:t>, N.Y.: Cornell 	University, pp. 765-777.</a:t>
            </a:r>
          </a:p>
        </p:txBody>
      </p:sp>
      <p:sp>
        <p:nvSpPr>
          <p:cNvPr id="4" name="3 Marcador de número de diapositiva"/>
          <p:cNvSpPr>
            <a:spLocks noGrp="1"/>
          </p:cNvSpPr>
          <p:nvPr>
            <p:ph type="sldNum" sz="quarter" idx="12"/>
          </p:nvPr>
        </p:nvSpPr>
        <p:spPr/>
        <p:txBody>
          <a:bodyPr/>
          <a:lstStyle/>
          <a:p>
            <a:pPr>
              <a:defRPr/>
            </a:pPr>
            <a:fld id="{9D51D249-07AC-45A9-A064-144BCF277332}" type="slidenum">
              <a:rPr lang="es-ES" smtClean="0"/>
              <a:pPr>
                <a:defRPr/>
              </a:pPr>
              <a:t>74</a:t>
            </a:fld>
            <a:endParaRPr lang="es-ES"/>
          </a:p>
        </p:txBody>
      </p:sp>
    </p:spTree>
    <p:extLst>
      <p:ext uri="{BB962C8B-B14F-4D97-AF65-F5344CB8AC3E}">
        <p14:creationId xmlns:p14="http://schemas.microsoft.com/office/powerpoint/2010/main" val="838073207"/>
      </p:ext>
    </p:extLst>
  </p:cSld>
  <p:clrMapOvr>
    <a:masterClrMapping/>
  </p:clrMapOvr>
</p:sld>
</file>

<file path=ppt/theme/theme1.xml><?xml version="1.0" encoding="utf-8"?>
<a:theme xmlns:a="http://schemas.openxmlformats.org/drawingml/2006/main" name="Capas">
  <a:themeElements>
    <a:clrScheme name="Capa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Capa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Capa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Capa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Capa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Capa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Capa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Capa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Capa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Capa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Capa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Capa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Esenc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19330</TotalTime>
  <Words>6796</Words>
  <Application>Microsoft Office PowerPoint</Application>
  <PresentationFormat>On-screen Show (4:3)</PresentationFormat>
  <Paragraphs>530</Paragraphs>
  <Slides>74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74</vt:i4>
      </vt:variant>
    </vt:vector>
  </HeadingPairs>
  <TitlesOfParts>
    <vt:vector size="81" baseType="lpstr">
      <vt:lpstr>Arial</vt:lpstr>
      <vt:lpstr>Calibri</vt:lpstr>
      <vt:lpstr>Tahoma</vt:lpstr>
      <vt:lpstr>Times New Roman</vt:lpstr>
      <vt:lpstr>Wingdings</vt:lpstr>
      <vt:lpstr>Wingdings 3</vt:lpstr>
      <vt:lpstr>Capas</vt:lpstr>
      <vt:lpstr>PowerPoint Presentation</vt:lpstr>
      <vt:lpstr>Speaker cancellation of potential implicatures: discourse structure and relevance</vt:lpstr>
      <vt:lpstr>Speaker cancellation of potential implicatures</vt:lpstr>
      <vt:lpstr>Speaker cancellation of potential implicatures</vt:lpstr>
      <vt:lpstr>Speaker cancellation of potential implicatures</vt:lpstr>
      <vt:lpstr> Quantity inferences and speaker cancellability </vt:lpstr>
      <vt:lpstr>Quantity inferences and speaker cancellability</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SIs and discourse structure constraints on speaker cancellation: the QUD constraint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Beyond question/answer congruence: the wider context</vt:lpstr>
      <vt:lpstr>The role of processing effort in the derivation and cancellability of SIs </vt:lpstr>
      <vt:lpstr>The role of processing effort in the derivation and cancellability of SIs  </vt:lpstr>
      <vt:lpstr>   The role of processing effort in the derivation and cancellability of SIs: the RT perspective  </vt:lpstr>
      <vt:lpstr>The role of processing effort in the derivation and cancellability of SIs: the RT perspective</vt:lpstr>
      <vt:lpstr>The role of processing effort in the derivation and cancellability of SIs: the RT perspective</vt:lpstr>
      <vt:lpstr>The role of processing effort in the derivation and cancellability of SIs: the RT perspective</vt:lpstr>
      <vt:lpstr>The role of processing effort in the derivation and cancellability of SIs: the RT perspective</vt:lpstr>
      <vt:lpstr>The role of processing effort in the derivation and cancellability of SIs: the RT perspective</vt:lpstr>
      <vt:lpstr>The role of processing effort in the derivation and cancellability of SIs: the RT perspective</vt:lpstr>
      <vt:lpstr>The role of processing effort in the derivation and cancellability of SIs</vt:lpstr>
      <vt:lpstr>The role of processing effort in the derivation and cancellability of SIs: the RT perspective</vt:lpstr>
      <vt:lpstr>The role of processing effort in the derivation and cancellability of SIs</vt:lpstr>
      <vt:lpstr>The role of processing effort in the derivation and cancellability of SIs</vt:lpstr>
      <vt:lpstr>The role of processing effort in the derivation and cancellability of SIs</vt:lpstr>
      <vt:lpstr>The role of processing effort in the derivation and cancellability of SIs</vt:lpstr>
      <vt:lpstr>The role of processing effort in the derivation and cancellability of SIs</vt:lpstr>
      <vt:lpstr>The role of processing effort in the derivation and cancellability of SIs</vt:lpstr>
      <vt:lpstr>The role of processing effort in the derivation and cancellability of SIs</vt:lpstr>
      <vt:lpstr>The role of processing effort in the derivation and cancellability of SIs</vt:lpstr>
      <vt:lpstr>The role of processing effort in the derivation and cancellability of SIs</vt:lpstr>
      <vt:lpstr>The role of processing effort in the derivation and cancellability of SIs</vt:lpstr>
      <vt:lpstr>The role of processing effort in the derivation and cancellability of SIs</vt:lpstr>
      <vt:lpstr>The role of processing effort in the derivation and cancellability of SIs</vt:lpstr>
      <vt:lpstr>The role of processing effort in the derivation and cancellability of SIs</vt:lpstr>
      <vt:lpstr>Speaker cancellation of potential implicatures: discourse structure and relevance</vt:lpstr>
      <vt:lpstr>Speaker cancellation of potential implicatures: discourse structure and relevance</vt:lpstr>
      <vt:lpstr>Speaker cancellation of potential implicatures: discourse structure and relevance</vt:lpstr>
      <vt:lpstr>Speaker cancellation of potential implicatures: discourse structure and relevance</vt:lpstr>
      <vt:lpstr>Speaker cancellation of potential implicatures: discourse structure and relevance</vt:lpstr>
      <vt:lpstr>Speaker cancellation of potential implicatures: discourse structure and relevance</vt:lpstr>
      <vt:lpstr>Speaker cancellation of potential implicatures: discourse structure and relevance</vt:lpstr>
      <vt:lpstr>Speaker cancellation of potential implicatures: discourse structure and relevance</vt:lpstr>
      <vt:lpstr>Speaker cancellation of potential implicatures: discourse structure and relevance</vt:lpstr>
      <vt:lpstr>Speaker cancellation of potential implicatures: discourse structure and relevance</vt:lpstr>
      <vt:lpstr>Speaker cancellation of potential implicatures: discourse structure and relevance</vt:lpstr>
      <vt:lpstr>Speaker cancellation of potential implicatures: discourse structure and relevance</vt:lpstr>
    </vt:vector>
  </TitlesOfParts>
  <Company>University of Hertfordshire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Vocabulary</dc:title>
  <dc:creator>Dr Marjolein Groefsema</dc:creator>
  <cp:lastModifiedBy>Scott, Kate</cp:lastModifiedBy>
  <cp:revision>882</cp:revision>
  <cp:lastPrinted>2022-10-05T13:46:18Z</cp:lastPrinted>
  <dcterms:created xsi:type="dcterms:W3CDTF">2005-01-26T20:32:08Z</dcterms:created>
  <dcterms:modified xsi:type="dcterms:W3CDTF">2022-11-02T11:12:25Z</dcterms:modified>
</cp:coreProperties>
</file>